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381" r:id="rId4"/>
    <p:sldId id="382" r:id="rId6"/>
    <p:sldId id="383" r:id="rId7"/>
    <p:sldId id="384" r:id="rId8"/>
    <p:sldId id="456" r:id="rId9"/>
    <p:sldId id="457" r:id="rId10"/>
    <p:sldId id="458" r:id="rId11"/>
    <p:sldId id="462" r:id="rId12"/>
    <p:sldId id="463" r:id="rId13"/>
    <p:sldId id="464" r:id="rId14"/>
    <p:sldId id="465" r:id="rId15"/>
    <p:sldId id="466" r:id="rId16"/>
    <p:sldId id="467" r:id="rId17"/>
    <p:sldId id="468" r:id="rId18"/>
    <p:sldId id="498" r:id="rId19"/>
    <p:sldId id="470" r:id="rId20"/>
    <p:sldId id="472" r:id="rId21"/>
    <p:sldId id="474" r:id="rId22"/>
    <p:sldId id="475" r:id="rId23"/>
    <p:sldId id="476" r:id="rId24"/>
    <p:sldId id="473" r:id="rId25"/>
    <p:sldId id="479" r:id="rId26"/>
    <p:sldId id="477" r:id="rId27"/>
    <p:sldId id="478" r:id="rId28"/>
    <p:sldId id="480" r:id="rId29"/>
    <p:sldId id="481" r:id="rId30"/>
    <p:sldId id="484" r:id="rId31"/>
    <p:sldId id="485" r:id="rId32"/>
    <p:sldId id="486" r:id="rId33"/>
    <p:sldId id="487" r:id="rId34"/>
    <p:sldId id="488" r:id="rId35"/>
    <p:sldId id="489" r:id="rId36"/>
    <p:sldId id="490" r:id="rId37"/>
    <p:sldId id="491" r:id="rId38"/>
    <p:sldId id="492" r:id="rId39"/>
    <p:sldId id="494" r:id="rId40"/>
    <p:sldId id="493" r:id="rId41"/>
    <p:sldId id="496" r:id="rId42"/>
    <p:sldId id="497" r:id="rId43"/>
    <p:sldId id="448" r:id="rId44"/>
    <p:sldId id="449" r:id="rId45"/>
    <p:sldId id="451" r:id="rId46"/>
    <p:sldId id="270" r:id="rId47"/>
  </p:sldIdLst>
  <p:sldSz cx="12192000" cy="6858000"/>
  <p:notesSz cx="6858000" cy="9144000"/>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404040"/>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tags" Target="tags/tag23.xml"/><Relationship Id="rId50" Type="http://schemas.openxmlformats.org/officeDocument/2006/relationships/tableStyles" Target="tableStyles.xml"/><Relationship Id="rId5" Type="http://schemas.openxmlformats.org/officeDocument/2006/relationships/notesMaster" Target="notesMasters/notesMaster1.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教学指导：</a:t>
            </a:r>
            <a:endParaRPr lang="en-US" altLang="zh-CN" dirty="0" smtClean="0"/>
          </a:p>
          <a:p>
            <a:r>
              <a:rPr lang="zh-CN" altLang="en-US" dirty="0" smtClean="0"/>
              <a:t>与边框颜色、边框粗细的设置方式对比讲解</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教学指导：</a:t>
            </a:r>
            <a:endParaRPr lang="en-US" altLang="zh-CN" dirty="0" smtClean="0"/>
          </a:p>
          <a:p>
            <a:r>
              <a:rPr lang="zh-CN" altLang="en-US" dirty="0" smtClean="0"/>
              <a:t>演示完示例</a:t>
            </a:r>
            <a:r>
              <a:rPr lang="en-US" altLang="zh-CN" dirty="0" smtClean="0"/>
              <a:t>1</a:t>
            </a:r>
            <a:r>
              <a:rPr lang="zh-CN" altLang="en-US" dirty="0" smtClean="0"/>
              <a:t>，展示效果图时指出标题上下的空白，然后引出后面的知识点</a:t>
            </a:r>
            <a:r>
              <a:rPr lang="en-US" altLang="zh-CN" dirty="0" smtClean="0"/>
              <a:t>——</a:t>
            </a:r>
            <a:r>
              <a:rPr lang="zh-CN" altLang="en-US" dirty="0" smtClean="0"/>
              <a:t>外边距</a:t>
            </a:r>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教学指导：</a:t>
            </a:r>
            <a:endParaRPr lang="en-US" altLang="zh-CN" dirty="0" smtClean="0"/>
          </a:p>
          <a:p>
            <a:r>
              <a:rPr lang="zh-CN" altLang="en-US" sz="1200" kern="1200" dirty="0" smtClean="0">
                <a:solidFill>
                  <a:schemeClr val="tx1"/>
                </a:solidFill>
                <a:latin typeface="Times New Roman" panose="02020603050405020304" pitchFamily="18" charset="0"/>
                <a:ea typeface="宋体" panose="02010600030101010101" pitchFamily="2" charset="-122"/>
                <a:cs typeface="+mn-cs"/>
              </a:rPr>
              <a:t>强调网页中标签，例如</a:t>
            </a:r>
            <a:r>
              <a:rPr lang="en-US" sz="1200" kern="1200" dirty="0" smtClean="0">
                <a:solidFill>
                  <a:schemeClr val="tx1"/>
                </a:solidFill>
                <a:latin typeface="Times New Roman" panose="02020603050405020304" pitchFamily="18" charset="0"/>
                <a:ea typeface="宋体" panose="02010600030101010101" pitchFamily="2" charset="-122"/>
                <a:cs typeface="+mn-cs"/>
              </a:rPr>
              <a:t>&lt;h1&gt;…&lt;h6&gt;</a:t>
            </a:r>
            <a:r>
              <a:rPr lang="zh-CN" altLang="en-US" sz="1200" kern="1200" dirty="0" smtClean="0">
                <a:solidFill>
                  <a:schemeClr val="tx1"/>
                </a:solidFill>
                <a:latin typeface="Times New Roman" panose="02020603050405020304" pitchFamily="18" charset="0"/>
                <a:ea typeface="宋体" panose="02010600030101010101" pitchFamily="2" charset="-122"/>
                <a:cs typeface="+mn-cs"/>
              </a:rPr>
              <a:t>、</a:t>
            </a:r>
            <a:r>
              <a:rPr lang="en-US" sz="1200" kern="1200" dirty="0" smtClean="0">
                <a:solidFill>
                  <a:schemeClr val="tx1"/>
                </a:solidFill>
                <a:latin typeface="Times New Roman" panose="02020603050405020304" pitchFamily="18" charset="0"/>
                <a:ea typeface="宋体" panose="02010600030101010101" pitchFamily="2" charset="-122"/>
                <a:cs typeface="+mn-cs"/>
              </a:rPr>
              <a:t>&lt;p&gt;</a:t>
            </a:r>
            <a:r>
              <a:rPr lang="zh-CN" altLang="en-US" sz="1200" kern="1200" dirty="0" smtClean="0">
                <a:solidFill>
                  <a:schemeClr val="tx1"/>
                </a:solidFill>
                <a:latin typeface="Times New Roman" panose="02020603050405020304" pitchFamily="18" charset="0"/>
                <a:ea typeface="宋体" panose="02010600030101010101" pitchFamily="2" charset="-122"/>
                <a:cs typeface="+mn-cs"/>
              </a:rPr>
              <a:t>、、</a:t>
            </a:r>
            <a:r>
              <a:rPr lang="en-US" sz="1200" kern="1200" dirty="0" smtClean="0">
                <a:solidFill>
                  <a:schemeClr val="tx1"/>
                </a:solidFill>
                <a:latin typeface="Times New Roman" panose="02020603050405020304" pitchFamily="18" charset="0"/>
                <a:ea typeface="宋体" panose="02010600030101010101" pitchFamily="2" charset="-122"/>
                <a:cs typeface="+mn-cs"/>
              </a:rPr>
              <a:t>&lt;</a:t>
            </a:r>
            <a:r>
              <a:rPr lang="en-US" sz="1200" kern="1200" dirty="0" err="1" smtClean="0">
                <a:solidFill>
                  <a:schemeClr val="tx1"/>
                </a:solidFill>
                <a:latin typeface="Times New Roman" panose="02020603050405020304" pitchFamily="18" charset="0"/>
                <a:ea typeface="宋体" panose="02010600030101010101" pitchFamily="2" charset="-122"/>
                <a:cs typeface="+mn-cs"/>
              </a:rPr>
              <a:t>ul</a:t>
            </a:r>
            <a:r>
              <a:rPr lang="en-US" sz="1200" kern="1200" dirty="0" smtClean="0">
                <a:solidFill>
                  <a:schemeClr val="tx1"/>
                </a:solidFill>
                <a:latin typeface="Times New Roman" panose="02020603050405020304" pitchFamily="18" charset="0"/>
                <a:ea typeface="宋体" panose="02010600030101010101" pitchFamily="2" charset="-122"/>
                <a:cs typeface="+mn-cs"/>
              </a:rPr>
              <a:t>&gt;</a:t>
            </a:r>
            <a:r>
              <a:rPr lang="zh-CN" altLang="en-US" sz="1200" kern="1200" dirty="0" smtClean="0">
                <a:solidFill>
                  <a:schemeClr val="tx1"/>
                </a:solidFill>
                <a:latin typeface="Times New Roman" panose="02020603050405020304" pitchFamily="18" charset="0"/>
                <a:ea typeface="宋体" panose="02010600030101010101" pitchFamily="2" charset="-122"/>
                <a:cs typeface="+mn-cs"/>
              </a:rPr>
              <a:t>、</a:t>
            </a:r>
            <a:r>
              <a:rPr lang="en-US" sz="1200" kern="1200" dirty="0" smtClean="0">
                <a:solidFill>
                  <a:schemeClr val="tx1"/>
                </a:solidFill>
                <a:latin typeface="Times New Roman" panose="02020603050405020304" pitchFamily="18" charset="0"/>
                <a:ea typeface="宋体" panose="02010600030101010101" pitchFamily="2" charset="-122"/>
                <a:cs typeface="+mn-cs"/>
              </a:rPr>
              <a:t>&lt;</a:t>
            </a:r>
            <a:r>
              <a:rPr lang="en-US" sz="1200" kern="1200" dirty="0" err="1" smtClean="0">
                <a:solidFill>
                  <a:schemeClr val="tx1"/>
                </a:solidFill>
                <a:latin typeface="Times New Roman" panose="02020603050405020304" pitchFamily="18" charset="0"/>
                <a:ea typeface="宋体" panose="02010600030101010101" pitchFamily="2" charset="-122"/>
                <a:cs typeface="+mn-cs"/>
              </a:rPr>
              <a:t>ol</a:t>
            </a:r>
            <a:r>
              <a:rPr lang="en-US" sz="1200" kern="1200" dirty="0" smtClean="0">
                <a:solidFill>
                  <a:schemeClr val="tx1"/>
                </a:solidFill>
                <a:latin typeface="Times New Roman" panose="02020603050405020304" pitchFamily="18" charset="0"/>
                <a:ea typeface="宋体" panose="02010600030101010101" pitchFamily="2" charset="-122"/>
                <a:cs typeface="+mn-cs"/>
              </a:rPr>
              <a:t>&gt;</a:t>
            </a:r>
            <a:r>
              <a:rPr lang="zh-CN" altLang="en-US" sz="1200" kern="1200" dirty="0" smtClean="0">
                <a:solidFill>
                  <a:schemeClr val="tx1"/>
                </a:solidFill>
                <a:latin typeface="Times New Roman" panose="02020603050405020304" pitchFamily="18" charset="0"/>
                <a:ea typeface="宋体" panose="02010600030101010101" pitchFamily="2" charset="-122"/>
                <a:cs typeface="+mn-cs"/>
              </a:rPr>
              <a:t>、</a:t>
            </a:r>
            <a:r>
              <a:rPr lang="en-US" sz="1200" kern="1200" dirty="0" smtClean="0">
                <a:solidFill>
                  <a:schemeClr val="tx1"/>
                </a:solidFill>
                <a:latin typeface="Times New Roman" panose="02020603050405020304" pitchFamily="18" charset="0"/>
                <a:ea typeface="宋体" panose="02010600030101010101" pitchFamily="2" charset="-122"/>
                <a:cs typeface="+mn-cs"/>
              </a:rPr>
              <a:t>&lt;</a:t>
            </a:r>
            <a:r>
              <a:rPr lang="en-US" sz="1200" kern="1200" dirty="0" err="1" smtClean="0">
                <a:solidFill>
                  <a:schemeClr val="tx1"/>
                </a:solidFill>
                <a:latin typeface="Times New Roman" panose="02020603050405020304" pitchFamily="18" charset="0"/>
                <a:ea typeface="宋体" panose="02010600030101010101" pitchFamily="2" charset="-122"/>
                <a:cs typeface="+mn-cs"/>
              </a:rPr>
              <a:t>li</a:t>
            </a:r>
            <a:r>
              <a:rPr lang="en-US" sz="1200" kern="1200" dirty="0" smtClean="0">
                <a:solidFill>
                  <a:schemeClr val="tx1"/>
                </a:solidFill>
                <a:latin typeface="Times New Roman" panose="02020603050405020304" pitchFamily="18" charset="0"/>
                <a:ea typeface="宋体" panose="02010600030101010101" pitchFamily="2" charset="-122"/>
                <a:cs typeface="+mn-cs"/>
              </a:rPr>
              <a:t>&gt;</a:t>
            </a:r>
            <a:r>
              <a:rPr lang="zh-CN" altLang="en-US" sz="1200" kern="1200" dirty="0" smtClean="0">
                <a:solidFill>
                  <a:schemeClr val="tx1"/>
                </a:solidFill>
                <a:latin typeface="Times New Roman" panose="02020603050405020304" pitchFamily="18" charset="0"/>
                <a:ea typeface="宋体" panose="02010600030101010101" pitchFamily="2" charset="-122"/>
                <a:cs typeface="+mn-cs"/>
              </a:rPr>
              <a:t>、</a:t>
            </a:r>
            <a:r>
              <a:rPr lang="en-US" sz="1200" kern="1200" dirty="0" smtClean="0">
                <a:solidFill>
                  <a:schemeClr val="tx1"/>
                </a:solidFill>
                <a:latin typeface="Times New Roman" panose="02020603050405020304" pitchFamily="18" charset="0"/>
                <a:ea typeface="宋体" panose="02010600030101010101" pitchFamily="2" charset="-122"/>
                <a:cs typeface="+mn-cs"/>
              </a:rPr>
              <a:t>&lt;dl&gt;</a:t>
            </a:r>
            <a:r>
              <a:rPr lang="zh-CN" altLang="en-US" sz="1200" kern="1200" dirty="0" smtClean="0">
                <a:solidFill>
                  <a:schemeClr val="tx1"/>
                </a:solidFill>
                <a:latin typeface="Times New Roman" panose="02020603050405020304" pitchFamily="18" charset="0"/>
                <a:ea typeface="宋体" panose="02010600030101010101" pitchFamily="2" charset="-122"/>
                <a:cs typeface="+mn-cs"/>
              </a:rPr>
              <a:t>、</a:t>
            </a:r>
            <a:r>
              <a:rPr lang="en-US" sz="1200" kern="1200" dirty="0" smtClean="0">
                <a:solidFill>
                  <a:schemeClr val="tx1"/>
                </a:solidFill>
                <a:latin typeface="Times New Roman" panose="02020603050405020304" pitchFamily="18" charset="0"/>
                <a:ea typeface="宋体" panose="02010600030101010101" pitchFamily="2" charset="-122"/>
                <a:cs typeface="+mn-cs"/>
              </a:rPr>
              <a:t>&lt;</a:t>
            </a:r>
            <a:r>
              <a:rPr lang="en-US" sz="1200" kern="1200" dirty="0" err="1" smtClean="0">
                <a:solidFill>
                  <a:schemeClr val="tx1"/>
                </a:solidFill>
                <a:latin typeface="Times New Roman" panose="02020603050405020304" pitchFamily="18" charset="0"/>
                <a:ea typeface="宋体" panose="02010600030101010101" pitchFamily="2" charset="-122"/>
                <a:cs typeface="+mn-cs"/>
              </a:rPr>
              <a:t>dt</a:t>
            </a:r>
            <a:r>
              <a:rPr lang="en-US" sz="1200" kern="1200" dirty="0" smtClean="0">
                <a:solidFill>
                  <a:schemeClr val="tx1"/>
                </a:solidFill>
                <a:latin typeface="Times New Roman" panose="02020603050405020304" pitchFamily="18" charset="0"/>
                <a:ea typeface="宋体" panose="02010600030101010101" pitchFamily="2" charset="-122"/>
                <a:cs typeface="+mn-cs"/>
              </a:rPr>
              <a:t>&gt;</a:t>
            </a:r>
            <a:r>
              <a:rPr lang="zh-CN" altLang="en-US" sz="1200" kern="1200" dirty="0" smtClean="0">
                <a:solidFill>
                  <a:schemeClr val="tx1"/>
                </a:solidFill>
                <a:latin typeface="Times New Roman" panose="02020603050405020304" pitchFamily="18" charset="0"/>
                <a:ea typeface="宋体" panose="02010600030101010101" pitchFamily="2" charset="-122"/>
                <a:cs typeface="+mn-cs"/>
              </a:rPr>
              <a:t>、</a:t>
            </a:r>
            <a:r>
              <a:rPr lang="en-US" sz="1200" kern="1200" dirty="0" smtClean="0">
                <a:solidFill>
                  <a:schemeClr val="tx1"/>
                </a:solidFill>
                <a:latin typeface="Times New Roman" panose="02020603050405020304" pitchFamily="18" charset="0"/>
                <a:ea typeface="宋体" panose="02010600030101010101" pitchFamily="2" charset="-122"/>
                <a:cs typeface="+mn-cs"/>
              </a:rPr>
              <a:t>&lt;</a:t>
            </a:r>
            <a:r>
              <a:rPr lang="en-US" sz="1200" kern="1200" dirty="0" err="1" smtClean="0">
                <a:solidFill>
                  <a:schemeClr val="tx1"/>
                </a:solidFill>
                <a:latin typeface="Times New Roman" panose="02020603050405020304" pitchFamily="18" charset="0"/>
                <a:ea typeface="宋体" panose="02010600030101010101" pitchFamily="2" charset="-122"/>
                <a:cs typeface="+mn-cs"/>
              </a:rPr>
              <a:t>dd</a:t>
            </a:r>
            <a:r>
              <a:rPr lang="en-US" sz="1200" kern="1200" dirty="0" smtClean="0">
                <a:solidFill>
                  <a:schemeClr val="tx1"/>
                </a:solidFill>
                <a:latin typeface="Times New Roman" panose="02020603050405020304" pitchFamily="18" charset="0"/>
                <a:ea typeface="宋体" panose="02010600030101010101" pitchFamily="2" charset="-122"/>
                <a:cs typeface="+mn-cs"/>
              </a:rPr>
              <a:t>&gt;</a:t>
            </a:r>
            <a:r>
              <a:rPr lang="zh-CN" altLang="en-US" sz="1200" kern="1200" dirty="0" smtClean="0">
                <a:solidFill>
                  <a:schemeClr val="tx1"/>
                </a:solidFill>
                <a:latin typeface="Times New Roman" panose="02020603050405020304" pitchFamily="18" charset="0"/>
                <a:ea typeface="宋体" panose="02010600030101010101" pitchFamily="2" charset="-122"/>
                <a:cs typeface="+mn-cs"/>
              </a:rPr>
              <a:t>、</a:t>
            </a:r>
            <a:r>
              <a:rPr lang="en-US" sz="1200" kern="1200" dirty="0" smtClean="0">
                <a:solidFill>
                  <a:schemeClr val="tx1"/>
                </a:solidFill>
                <a:latin typeface="Times New Roman" panose="02020603050405020304" pitchFamily="18" charset="0"/>
                <a:ea typeface="宋体" panose="02010600030101010101" pitchFamily="2" charset="-122"/>
                <a:cs typeface="+mn-cs"/>
              </a:rPr>
              <a:t>&lt;body&gt;</a:t>
            </a:r>
            <a:r>
              <a:rPr lang="zh-CN" altLang="en-US" sz="1200" kern="1200" dirty="0" smtClean="0">
                <a:solidFill>
                  <a:schemeClr val="tx1"/>
                </a:solidFill>
                <a:latin typeface="Times New Roman" panose="02020603050405020304" pitchFamily="18" charset="0"/>
                <a:ea typeface="宋体" panose="02010600030101010101" pitchFamily="2" charset="-122"/>
                <a:cs typeface="+mn-cs"/>
              </a:rPr>
              <a:t>等都有</a:t>
            </a:r>
            <a:r>
              <a:rPr lang="en-US" altLang="zh-CN" sz="1200" kern="1200" dirty="0" smtClean="0">
                <a:solidFill>
                  <a:schemeClr val="tx1"/>
                </a:solidFill>
                <a:latin typeface="Times New Roman" panose="02020603050405020304" pitchFamily="18" charset="0"/>
                <a:ea typeface="宋体" panose="02010600030101010101" pitchFamily="2" charset="-122"/>
                <a:cs typeface="+mn-cs"/>
              </a:rPr>
              <a:t>margin</a:t>
            </a:r>
            <a:r>
              <a:rPr lang="zh-CN" altLang="en-US" sz="1200" kern="1200" dirty="0" smtClean="0">
                <a:solidFill>
                  <a:schemeClr val="tx1"/>
                </a:solidFill>
                <a:latin typeface="Times New Roman" panose="02020603050405020304" pitchFamily="18" charset="0"/>
                <a:ea typeface="宋体" panose="02010600030101010101" pitchFamily="2" charset="-122"/>
                <a:cs typeface="+mn-cs"/>
              </a:rPr>
              <a:t>，实际网页制作时通常通一使用并集选择器设置这些可能产生外边框的标签的</a:t>
            </a:r>
            <a:r>
              <a:rPr lang="en-US" altLang="zh-CN" sz="1200" kern="1200" dirty="0" smtClean="0">
                <a:solidFill>
                  <a:schemeClr val="tx1"/>
                </a:solidFill>
                <a:latin typeface="Times New Roman" panose="02020603050405020304" pitchFamily="18" charset="0"/>
                <a:ea typeface="宋体" panose="02010600030101010101" pitchFamily="2" charset="-122"/>
                <a:cs typeface="+mn-cs"/>
              </a:rPr>
              <a:t>margin</a:t>
            </a:r>
            <a:r>
              <a:rPr lang="zh-CN" altLang="en-US" sz="1200" kern="1200" dirty="0" smtClean="0">
                <a:solidFill>
                  <a:schemeClr val="tx1"/>
                </a:solidFill>
                <a:latin typeface="Times New Roman" panose="02020603050405020304" pitchFamily="18" charset="0"/>
                <a:ea typeface="宋体" panose="02010600030101010101" pitchFamily="2" charset="-122"/>
                <a:cs typeface="+mn-cs"/>
              </a:rPr>
              <a:t>为</a:t>
            </a:r>
            <a:r>
              <a:rPr lang="en-US" altLang="zh-CN" sz="1200" kern="1200" dirty="0" smtClean="0">
                <a:solidFill>
                  <a:schemeClr val="tx1"/>
                </a:solidFill>
                <a:latin typeface="Times New Roman" panose="02020603050405020304" pitchFamily="18" charset="0"/>
                <a:ea typeface="宋体" panose="02010600030101010101" pitchFamily="2" charset="-122"/>
                <a:cs typeface="+mn-cs"/>
              </a:rPr>
              <a:t>0</a:t>
            </a:r>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幻灯片图像占位符 1"/>
          <p:cNvSpPr>
            <a:spLocks noGrp="1" noRot="1" noChangeAspect="1" noTextEdit="1"/>
          </p:cNvSpPr>
          <p:nvPr>
            <p:ph type="sldImg"/>
          </p:nvPr>
        </p:nvSpPr>
        <p:spPr/>
      </p:sp>
      <p:sp>
        <p:nvSpPr>
          <p:cNvPr id="97283" name="备注占位符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charset="0"/>
              <a:ea typeface="宋体" panose="02010600030101010101" pitchFamily="2" charset="-122"/>
              <a:cs typeface="宋体" panose="02010600030101010101" pitchFamily="2" charset="-122"/>
            </a:endParaRPr>
          </a:p>
        </p:txBody>
      </p:sp>
      <p:sp>
        <p:nvSpPr>
          <p:cNvPr id="97284" name="灯片编号占位符 3"/>
          <p:cNvSpPr txBox="1">
            <a:spLocks noGrp="1"/>
          </p:cNvSpPr>
          <p:nvPr>
            <p:ph type="sldNum" sz="quarter"/>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b" anchorCtr="0" compatLnSpc="1"/>
          <a:p>
            <a:pPr lvl="0" algn="r" eaLnBrk="1" hangingPunct="1">
              <a:buFont typeface="Arial" panose="020B0604020202020204" pitchFamily="34" charset="0"/>
            </a:pPr>
            <a:fld id="{9A0DB2DC-4C9A-4742-B13C-FB6460FD3503}" type="slidenum">
              <a:rPr lang="zh-CN" altLang="en-US" sz="1200" dirty="0"/>
            </a:fld>
            <a:endParaRPr lang="zh-CN" altLang="en-US"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6" name="幻灯片图像占位符 1"/>
          <p:cNvSpPr>
            <a:spLocks noGrp="1" noRot="1" noChangeAspect="1" noTextEdit="1"/>
          </p:cNvSpPr>
          <p:nvPr>
            <p:ph type="sldImg"/>
          </p:nvPr>
        </p:nvSpPr>
        <p:spPr/>
      </p:sp>
      <p:sp>
        <p:nvSpPr>
          <p:cNvPr id="98307" name="备注占位符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charset="0"/>
              <a:ea typeface="宋体" panose="02010600030101010101" pitchFamily="2" charset="-122"/>
              <a:cs typeface="宋体" panose="02010600030101010101" pitchFamily="2" charset="-122"/>
            </a:endParaRPr>
          </a:p>
        </p:txBody>
      </p:sp>
      <p:sp>
        <p:nvSpPr>
          <p:cNvPr id="98308" name="灯片编号占位符 3"/>
          <p:cNvSpPr txBox="1">
            <a:spLocks noGrp="1"/>
          </p:cNvSpPr>
          <p:nvPr>
            <p:ph type="sldNum" sz="quarter"/>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b" anchorCtr="0" compatLnSpc="1"/>
          <a:p>
            <a:pPr lvl="0" algn="r" eaLnBrk="1" hangingPunct="1">
              <a:buFont typeface="Arial" panose="020B0604020202020204" pitchFamily="34" charset="0"/>
            </a:pPr>
            <a:fld id="{9A0DB2DC-4C9A-4742-B13C-FB6460FD3503}" type="slidenum">
              <a:rPr lang="zh-CN" altLang="en-US" sz="1200" dirty="0"/>
            </a:fld>
            <a:endParaRPr lang="zh-CN" altLang="en-US"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幻灯片图像占位符 1"/>
          <p:cNvSpPr>
            <a:spLocks noGrp="1" noRot="1" noChangeAspect="1" noTextEdit="1"/>
          </p:cNvSpPr>
          <p:nvPr>
            <p:ph type="sldImg"/>
          </p:nvPr>
        </p:nvSpPr>
        <p:spPr/>
      </p:sp>
      <p:sp>
        <p:nvSpPr>
          <p:cNvPr id="96259" name="备注占位符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charset="0"/>
              <a:ea typeface="宋体" panose="02010600030101010101" pitchFamily="2" charset="-122"/>
              <a:cs typeface="宋体" panose="02010600030101010101" pitchFamily="2" charset="-122"/>
            </a:endParaRPr>
          </a:p>
        </p:txBody>
      </p:sp>
      <p:sp>
        <p:nvSpPr>
          <p:cNvPr id="96260" name="灯片编号占位符 3"/>
          <p:cNvSpPr txBox="1">
            <a:spLocks noGrp="1"/>
          </p:cNvSpPr>
          <p:nvPr>
            <p:ph type="sldNum" sz="quarter"/>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b" anchorCtr="0" compatLnSpc="1"/>
          <a:p>
            <a:pPr lvl="0" algn="r" eaLnBrk="1" hangingPunct="1">
              <a:buFont typeface="Arial" panose="020B0604020202020204" pitchFamily="34" charset="0"/>
            </a:pPr>
            <a:fld id="{9A0DB2DC-4C9A-4742-B13C-FB6460FD3503}" type="slidenum">
              <a:rPr lang="zh-CN" altLang="en-US" sz="1200" dirty="0"/>
            </a:fld>
            <a:endParaRPr lang="zh-CN" altLang="en-US"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幻灯片图像占位符 1"/>
          <p:cNvSpPr>
            <a:spLocks noGrp="1" noRot="1" noChangeAspect="1" noTextEdit="1"/>
          </p:cNvSpPr>
          <p:nvPr>
            <p:ph type="sldImg"/>
          </p:nvPr>
        </p:nvSpPr>
        <p:spPr/>
      </p:sp>
      <p:sp>
        <p:nvSpPr>
          <p:cNvPr id="99331" name="备注占位符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charset="0"/>
              <a:ea typeface="宋体" panose="02010600030101010101" pitchFamily="2" charset="-122"/>
              <a:cs typeface="宋体" panose="02010600030101010101" pitchFamily="2" charset="-122"/>
            </a:endParaRPr>
          </a:p>
        </p:txBody>
      </p:sp>
      <p:sp>
        <p:nvSpPr>
          <p:cNvPr id="99332" name="灯片编号占位符 3"/>
          <p:cNvSpPr txBox="1">
            <a:spLocks noGrp="1"/>
          </p:cNvSpPr>
          <p:nvPr>
            <p:ph type="sldNum" sz="quarter"/>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b" anchorCtr="0" compatLnSpc="1"/>
          <a:p>
            <a:pPr lvl="0" algn="r" eaLnBrk="1" hangingPunct="1">
              <a:buFont typeface="Arial" panose="020B0604020202020204" pitchFamily="34" charset="0"/>
            </a:pPr>
            <a:fld id="{9A0DB2DC-4C9A-4742-B13C-FB6460FD3503}" type="slidenum">
              <a:rPr lang="zh-CN" altLang="en-US" sz="1200" dirty="0"/>
            </a:fld>
            <a:endParaRPr lang="zh-CN" altLang="en-US" sz="1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幻灯片图像占位符 1"/>
          <p:cNvSpPr>
            <a:spLocks noGrp="1" noRot="1" noChangeAspect="1" noTextEdit="1"/>
          </p:cNvSpPr>
          <p:nvPr>
            <p:ph type="sldImg"/>
          </p:nvPr>
        </p:nvSpPr>
        <p:spPr/>
      </p:sp>
      <p:sp>
        <p:nvSpPr>
          <p:cNvPr id="78851" name="备注占位符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charset="0"/>
              <a:ea typeface="宋体" panose="02010600030101010101" pitchFamily="2" charset="-122"/>
              <a:cs typeface="宋体" panose="02010600030101010101" pitchFamily="2" charset="-122"/>
            </a:endParaRPr>
          </a:p>
        </p:txBody>
      </p:sp>
      <p:sp>
        <p:nvSpPr>
          <p:cNvPr id="78852" name="灯片编号占位符 3"/>
          <p:cNvSpPr txBox="1">
            <a:spLocks noGrp="1"/>
          </p:cNvSpPr>
          <p:nvPr>
            <p:ph type="sldNum" sz="quarter"/>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b" anchorCtr="0" compatLnSpc="1"/>
          <a:p>
            <a:pPr lvl="0" algn="r" eaLnBrk="1" hangingPunct="1">
              <a:buFont typeface="Arial" panose="020B0604020202020204" pitchFamily="34" charset="0"/>
            </a:pPr>
            <a:fld id="{9A0DB2DC-4C9A-4742-B13C-FB6460FD3503}" type="slidenum">
              <a:rPr lang="zh-CN" altLang="en-US" sz="1200" dirty="0"/>
            </a:fld>
            <a:endParaRPr lang="zh-CN" altLang="en-US" sz="12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幻灯片图像占位符 1"/>
          <p:cNvSpPr>
            <a:spLocks noGrp="1" noRot="1" noChangeAspect="1" noTextEdit="1"/>
          </p:cNvSpPr>
          <p:nvPr>
            <p:ph type="sldImg"/>
          </p:nvPr>
        </p:nvSpPr>
        <p:spPr/>
      </p:sp>
      <p:sp>
        <p:nvSpPr>
          <p:cNvPr id="79875" name="备注占位符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charset="0"/>
              <a:ea typeface="宋体" panose="02010600030101010101" pitchFamily="2" charset="-122"/>
              <a:cs typeface="宋体" panose="02010600030101010101" pitchFamily="2" charset="-122"/>
            </a:endParaRPr>
          </a:p>
        </p:txBody>
      </p:sp>
      <p:sp>
        <p:nvSpPr>
          <p:cNvPr id="79876" name="灯片编号占位符 3"/>
          <p:cNvSpPr txBox="1">
            <a:spLocks noGrp="1"/>
          </p:cNvSpPr>
          <p:nvPr>
            <p:ph type="sldNum" sz="quarter"/>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b" anchorCtr="0" compatLnSpc="1"/>
          <a:p>
            <a:pPr lvl="0" algn="r" eaLnBrk="1" hangingPunct="1">
              <a:buFont typeface="Arial" panose="020B0604020202020204" pitchFamily="34" charset="0"/>
            </a:pPr>
            <a:fld id="{9A0DB2DC-4C9A-4742-B13C-FB6460FD3503}" type="slidenum">
              <a:rPr lang="zh-CN" altLang="en-US" sz="1200" dirty="0"/>
            </a:fld>
            <a:endParaRPr lang="zh-CN" altLang="en-US" sz="12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幻灯片图像占位符 1"/>
          <p:cNvSpPr>
            <a:spLocks noGrp="1" noRot="1" noChangeAspect="1" noTextEdit="1"/>
          </p:cNvSpPr>
          <p:nvPr>
            <p:ph type="sldImg"/>
          </p:nvPr>
        </p:nvSpPr>
        <p:spPr/>
      </p:sp>
      <p:sp>
        <p:nvSpPr>
          <p:cNvPr id="80899" name="备注占位符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charset="0"/>
              <a:ea typeface="宋体" panose="02010600030101010101" pitchFamily="2" charset="-122"/>
              <a:cs typeface="宋体" panose="02010600030101010101" pitchFamily="2" charset="-122"/>
            </a:endParaRPr>
          </a:p>
        </p:txBody>
      </p:sp>
      <p:sp>
        <p:nvSpPr>
          <p:cNvPr id="80900" name="灯片编号占位符 3"/>
          <p:cNvSpPr txBox="1">
            <a:spLocks noGrp="1"/>
          </p:cNvSpPr>
          <p:nvPr>
            <p:ph type="sldNum" sz="quarter"/>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b" anchorCtr="0" compatLnSpc="1"/>
          <a:p>
            <a:pPr lvl="0" algn="r" eaLnBrk="1" hangingPunct="1">
              <a:buFont typeface="Arial" panose="020B0604020202020204" pitchFamily="34" charset="0"/>
            </a:pPr>
            <a:fld id="{9A0DB2DC-4C9A-4742-B13C-FB6460FD3503}" type="slidenum">
              <a:rPr lang="zh-CN" altLang="en-US" sz="1200" dirty="0"/>
            </a:fld>
            <a:endParaRPr lang="zh-CN"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2" name="幻灯片图像占位符 1"/>
          <p:cNvSpPr>
            <a:spLocks noGrp="1" noRot="1" noChangeAspect="1" noTextEdit="1"/>
          </p:cNvSpPr>
          <p:nvPr>
            <p:ph type="sldImg"/>
          </p:nvPr>
        </p:nvSpPr>
        <p:spPr/>
      </p:sp>
      <p:sp>
        <p:nvSpPr>
          <p:cNvPr id="102403" name="备注占位符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charset="0"/>
              <a:ea typeface="宋体" panose="02010600030101010101" pitchFamily="2" charset="-122"/>
              <a:cs typeface="宋体" panose="02010600030101010101" pitchFamily="2" charset="-122"/>
            </a:endParaRPr>
          </a:p>
        </p:txBody>
      </p:sp>
      <p:sp>
        <p:nvSpPr>
          <p:cNvPr id="102404" name="灯片编号占位符 3"/>
          <p:cNvSpPr txBox="1">
            <a:spLocks noGrp="1"/>
          </p:cNvSpPr>
          <p:nvPr>
            <p:ph type="sldNum" sz="quarter"/>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b" anchorCtr="0" compatLnSpc="1"/>
          <a:p>
            <a:pPr lvl="0" algn="r" eaLnBrk="1" hangingPunct="1">
              <a:buFont typeface="Arial" panose="020B0604020202020204" pitchFamily="34" charset="0"/>
            </a:pPr>
            <a:fld id="{9A0DB2DC-4C9A-4742-B13C-FB6460FD3503}" type="slidenum">
              <a:rPr lang="zh-CN" altLang="en-US" sz="1200" dirty="0"/>
            </a:fld>
            <a:endParaRPr lang="zh-CN" altLang="en-US" sz="12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altLang="zh-CN" dirty="0" smtClean="0"/>
              <a:t>1</a:t>
            </a:r>
            <a:r>
              <a:rPr lang="zh-CN" altLang="en-US" dirty="0" smtClean="0"/>
              <a:t>、</a:t>
            </a:r>
            <a:endParaRPr lang="zh-CN" altLang="zh-CN" sz="1200" kern="1200" dirty="0" smtClean="0">
              <a:solidFill>
                <a:schemeClr val="tx1"/>
              </a:solidFill>
              <a:effectLst/>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教学指导：</a:t>
            </a:r>
            <a:endParaRPr lang="en-US" altLang="zh-CN" dirty="0" smtClean="0"/>
          </a:p>
          <a:p>
            <a:r>
              <a:rPr lang="zh-CN" altLang="en-US" dirty="0" smtClean="0"/>
              <a:t>与外边距对比讲解</a:t>
            </a:r>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教学指导：</a:t>
            </a:r>
            <a:endParaRPr lang="en-US" altLang="zh-CN" dirty="0" smtClean="0"/>
          </a:p>
          <a:p>
            <a:r>
              <a:rPr lang="zh-CN" altLang="en-US" dirty="0" smtClean="0"/>
              <a:t>根据页面效果图讲解需求</a:t>
            </a:r>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教学指导：</a:t>
            </a:r>
            <a:endParaRPr lang="en-US" altLang="zh-CN" dirty="0" smtClean="0"/>
          </a:p>
          <a:p>
            <a:r>
              <a:rPr lang="zh-CN" altLang="en-US" dirty="0" smtClean="0"/>
              <a:t>根据页面效果图讲解需求</a:t>
            </a:r>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p:sp>
      <p:sp>
        <p:nvSpPr>
          <p:cNvPr id="1157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panose="02010600030101010101" pitchFamily="2" charset="-122"/>
              </a:rPr>
              <a:t>教学指导：</a:t>
            </a:r>
            <a:endParaRPr lang="en-US" altLang="zh-CN" smtClean="0">
              <a:ea typeface="宋体" panose="02010600030101010101" pitchFamily="2" charset="-122"/>
            </a:endParaRPr>
          </a:p>
          <a:p>
            <a:r>
              <a:rPr lang="en-US" altLang="zh-CN" smtClean="0">
                <a:ea typeface="宋体" panose="02010600030101010101" pitchFamily="2" charset="-122"/>
              </a:rPr>
              <a:t>xxxxxxx</a:t>
            </a:r>
            <a:endParaRPr lang="zh-CN" altLang="en-US" smtClean="0">
              <a:ea typeface="宋体" panose="02010600030101010101" pitchFamily="2" charset="-122"/>
            </a:endParaRPr>
          </a:p>
          <a:p>
            <a:endParaRPr lang="zh-CN" altLang="en-US" smtClean="0">
              <a:ea typeface="宋体" panose="02010600030101010101" pitchFamily="2" charset="-122"/>
            </a:endParaRPr>
          </a:p>
        </p:txBody>
      </p:sp>
      <p:sp>
        <p:nvSpPr>
          <p:cNvPr id="4" name="灯片编号占位符 3"/>
          <p:cNvSpPr>
            <a:spLocks noGrp="1"/>
          </p:cNvSpPr>
          <p:nvPr>
            <p:ph type="sldNum" sz="quarter" idx="5"/>
          </p:nvPr>
        </p:nvSpPr>
        <p:spPr/>
        <p:txBody>
          <a:bodyPr/>
          <a:lstStyle/>
          <a:p>
            <a:pPr>
              <a:defRPr/>
            </a:pPr>
            <a:fld id="{41494AB7-8625-4824-800A-BD39FB2F59E6}" type="slidenum">
              <a:rPr lang="zh-CN" altLang="en-US"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教员依次演示不同个值的效果</a:t>
            </a:r>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p:txBody>
          <a:bodyPr/>
          <a:lstStyle/>
          <a:p>
            <a:pPr>
              <a:defRPr/>
            </a:pPr>
            <a:fld id="{216F4F3C-8864-4C4A-BA29-9845ABD86C9D}" type="slidenum">
              <a:rPr lang="zh-CN" altLang="en-US" smtClean="0"/>
            </a:fld>
            <a:endParaRPr lang="en-US" altLang="zh-CN" smtClean="0"/>
          </a:p>
        </p:txBody>
      </p:sp>
      <p:sp>
        <p:nvSpPr>
          <p:cNvPr id="57347" name="Rectangle 2"/>
          <p:cNvSpPr>
            <a:spLocks noGrp="1" noRot="1" noChangeAspect="1" noChangeArrowheads="1" noTextEdit="1"/>
          </p:cNvSpPr>
          <p:nvPr>
            <p:ph type="sldImg"/>
          </p:nvPr>
        </p:nvSpPr>
        <p:spPr/>
      </p:sp>
      <p:sp>
        <p:nvSpPr>
          <p:cNvPr id="57348" name="Rectangle 3"/>
          <p:cNvSpPr>
            <a:spLocks noGrp="1" noChangeArrowheads="1"/>
          </p:cNvSpPr>
          <p:nvPr>
            <p:ph type="body" idx="1"/>
          </p:nvPr>
        </p:nvSpPr>
        <p:spPr>
          <a:noFill/>
        </p:spPr>
        <p:txBody>
          <a:bodyPr/>
          <a:lstStyle/>
          <a:p>
            <a:pPr eaLnBrk="1" hangingPunct="1"/>
            <a:r>
              <a:rPr lang="zh-CN" altLang="en-US" dirty="0" smtClean="0">
                <a:ea typeface="宋体" panose="02010600030101010101" pitchFamily="2" charset="-122"/>
              </a:rPr>
              <a:t>教学指导：</a:t>
            </a:r>
            <a:endParaRPr lang="en-US" altLang="zh-CN" dirty="0" smtClean="0">
              <a:ea typeface="宋体" panose="02010600030101010101" pitchFamily="2" charset="-122"/>
            </a:endParaRPr>
          </a:p>
          <a:p>
            <a:pPr eaLnBrk="1" hangingPunct="1"/>
            <a:r>
              <a:rPr lang="zh-CN" altLang="en-US" dirty="0" smtClean="0">
                <a:ea typeface="宋体" panose="02010600030101010101" pitchFamily="2" charset="-122"/>
              </a:rPr>
              <a:t>演示运行效果</a:t>
            </a:r>
            <a:endParaRPr lang="en-US" altLang="zh-CN" dirty="0" smtClean="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教学指导：</a:t>
            </a:r>
            <a:endParaRPr lang="en-US" altLang="zh-CN" dirty="0" smtClean="0"/>
          </a:p>
          <a:p>
            <a:r>
              <a:rPr lang="zh-CN" altLang="en-US" dirty="0" smtClean="0"/>
              <a:t>打开网页让学员看各个任务的页面效果</a:t>
            </a:r>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p:sp>
      <p:sp>
        <p:nvSpPr>
          <p:cNvPr id="1157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panose="02010600030101010101" pitchFamily="2" charset="-122"/>
              </a:rPr>
              <a:t>教学指导：</a:t>
            </a:r>
            <a:endParaRPr lang="en-US" altLang="zh-CN" smtClean="0">
              <a:ea typeface="宋体" panose="02010600030101010101" pitchFamily="2" charset="-122"/>
            </a:endParaRPr>
          </a:p>
          <a:p>
            <a:r>
              <a:rPr lang="en-US" altLang="zh-CN" smtClean="0">
                <a:ea typeface="宋体" panose="02010600030101010101" pitchFamily="2" charset="-122"/>
              </a:rPr>
              <a:t>xxxxxxx</a:t>
            </a:r>
            <a:endParaRPr lang="zh-CN" altLang="en-US" smtClean="0">
              <a:ea typeface="宋体" panose="02010600030101010101" pitchFamily="2" charset="-122"/>
            </a:endParaRPr>
          </a:p>
          <a:p>
            <a:endParaRPr lang="zh-CN" altLang="en-US" smtClean="0">
              <a:ea typeface="宋体" panose="02010600030101010101" pitchFamily="2" charset="-122"/>
            </a:endParaRPr>
          </a:p>
        </p:txBody>
      </p:sp>
      <p:sp>
        <p:nvSpPr>
          <p:cNvPr id="4" name="灯片编号占位符 3"/>
          <p:cNvSpPr>
            <a:spLocks noGrp="1"/>
          </p:cNvSpPr>
          <p:nvPr>
            <p:ph type="sldNum" sz="quarter" idx="5"/>
          </p:nvPr>
        </p:nvSpPr>
        <p:spPr/>
        <p:txBody>
          <a:bodyPr/>
          <a:lstStyle/>
          <a:p>
            <a:pPr>
              <a:defRPr/>
            </a:pPr>
            <a:fld id="{41494AB7-8625-4824-800A-BD39FB2F59E6}" type="slidenum">
              <a:rPr lang="zh-CN" altLang="en-US"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幻灯片图像占位符 1"/>
          <p:cNvSpPr>
            <a:spLocks noGrp="1" noRot="1" noChangeAspect="1" noTextEdit="1"/>
          </p:cNvSpPr>
          <p:nvPr>
            <p:ph type="sldImg"/>
          </p:nvPr>
        </p:nvSpPr>
        <p:spPr/>
      </p:sp>
      <p:sp>
        <p:nvSpPr>
          <p:cNvPr id="100355" name="备注占位符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charset="0"/>
              <a:ea typeface="宋体" panose="02010600030101010101" pitchFamily="2" charset="-122"/>
              <a:cs typeface="宋体" panose="02010600030101010101" pitchFamily="2" charset="-122"/>
            </a:endParaRPr>
          </a:p>
        </p:txBody>
      </p:sp>
      <p:sp>
        <p:nvSpPr>
          <p:cNvPr id="100356" name="灯片编号占位符 3"/>
          <p:cNvSpPr txBox="1">
            <a:spLocks noGrp="1"/>
          </p:cNvSpPr>
          <p:nvPr>
            <p:ph type="sldNum" sz="quarter"/>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b" anchorCtr="0" compatLnSpc="1"/>
          <a:p>
            <a:pPr lvl="0" algn="r" eaLnBrk="1" hangingPunct="1">
              <a:buFont typeface="Arial" panose="020B0604020202020204" pitchFamily="34" charset="0"/>
            </a:pPr>
            <a:fld id="{9A0DB2DC-4C9A-4742-B13C-FB6460FD3503}" type="slidenum">
              <a:rPr lang="zh-CN" altLang="en-US" sz="1200" dirty="0"/>
            </a:fld>
            <a:endParaRPr lang="zh-CN" altLang="en-US" sz="12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altLang="zh-CN" dirty="0" smtClean="0"/>
              <a:t>1</a:t>
            </a:r>
            <a:r>
              <a:rPr lang="zh-CN" altLang="en-US" dirty="0" smtClean="0"/>
              <a:t>、</a:t>
            </a:r>
            <a:endParaRPr lang="zh-CN" altLang="zh-CN" sz="1200" kern="1200" dirty="0" smtClean="0">
              <a:solidFill>
                <a:schemeClr val="tx1"/>
              </a:solidFill>
              <a:effectLst/>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p:txBody>
          <a:bodyPr/>
          <a:lstStyle/>
          <a:p>
            <a:pPr>
              <a:defRPr/>
            </a:pPr>
            <a:fld id="{216F4F3C-8864-4C4A-BA29-9845ABD86C9D}" type="slidenum">
              <a:rPr lang="zh-CN" altLang="en-US" smtClean="0"/>
            </a:fld>
            <a:endParaRPr lang="en-US" altLang="zh-CN" smtClean="0"/>
          </a:p>
        </p:txBody>
      </p:sp>
      <p:sp>
        <p:nvSpPr>
          <p:cNvPr id="57347" name="Rectangle 2"/>
          <p:cNvSpPr>
            <a:spLocks noGrp="1" noRot="1" noChangeAspect="1" noChangeArrowheads="1" noTextEdit="1"/>
          </p:cNvSpPr>
          <p:nvPr>
            <p:ph type="sldImg"/>
          </p:nvPr>
        </p:nvSpPr>
        <p:spPr/>
      </p:sp>
      <p:sp>
        <p:nvSpPr>
          <p:cNvPr id="57348" name="Rectangle 3"/>
          <p:cNvSpPr>
            <a:spLocks noGrp="1" noChangeArrowheads="1"/>
          </p:cNvSpPr>
          <p:nvPr>
            <p:ph type="body" idx="1"/>
          </p:nvPr>
        </p:nvSpPr>
        <p:spPr>
          <a:noFill/>
        </p:spPr>
        <p:txBody>
          <a:bodyPr/>
          <a:lstStyle/>
          <a:p>
            <a:pPr eaLnBrk="1" hangingPunct="1"/>
            <a:r>
              <a:rPr lang="zh-CN" altLang="en-US" dirty="0" smtClean="0">
                <a:ea typeface="宋体" panose="02010600030101010101" pitchFamily="2" charset="-122"/>
              </a:rPr>
              <a:t>教学指导：</a:t>
            </a:r>
            <a:endParaRPr lang="en-US" altLang="zh-CN" dirty="0" smtClean="0">
              <a:ea typeface="宋体" panose="02010600030101010101" pitchFamily="2" charset="-122"/>
            </a:endParaRPr>
          </a:p>
          <a:p>
            <a:pPr eaLnBrk="1" hangingPunct="1"/>
            <a:r>
              <a:rPr lang="zh-CN" altLang="en-US" dirty="0" smtClean="0">
                <a:ea typeface="宋体" panose="02010600030101010101" pitchFamily="2" charset="-122"/>
              </a:rPr>
              <a:t>演示运行效果</a:t>
            </a:r>
            <a:endParaRPr lang="en-US" altLang="zh-CN" dirty="0" smtClean="0">
              <a:ea typeface="宋体"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p:sp>
      <p:sp>
        <p:nvSpPr>
          <p:cNvPr id="1157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panose="02010600030101010101" pitchFamily="2" charset="-122"/>
              </a:rPr>
              <a:t>教学指导：</a:t>
            </a:r>
            <a:endParaRPr lang="en-US" altLang="zh-CN" smtClean="0">
              <a:ea typeface="宋体" panose="02010600030101010101" pitchFamily="2" charset="-122"/>
            </a:endParaRPr>
          </a:p>
          <a:p>
            <a:r>
              <a:rPr lang="en-US" altLang="zh-CN" smtClean="0">
                <a:ea typeface="宋体" panose="02010600030101010101" pitchFamily="2" charset="-122"/>
              </a:rPr>
              <a:t>xxxxxxx</a:t>
            </a:r>
            <a:endParaRPr lang="zh-CN" altLang="en-US" smtClean="0">
              <a:ea typeface="宋体" panose="02010600030101010101" pitchFamily="2" charset="-122"/>
            </a:endParaRPr>
          </a:p>
          <a:p>
            <a:endParaRPr lang="zh-CN" altLang="en-US" smtClean="0">
              <a:ea typeface="宋体" panose="02010600030101010101" pitchFamily="2" charset="-122"/>
            </a:endParaRPr>
          </a:p>
        </p:txBody>
      </p:sp>
      <p:sp>
        <p:nvSpPr>
          <p:cNvPr id="4" name="灯片编号占位符 3"/>
          <p:cNvSpPr>
            <a:spLocks noGrp="1"/>
          </p:cNvSpPr>
          <p:nvPr>
            <p:ph type="sldNum" sz="quarter" idx="5"/>
          </p:nvPr>
        </p:nvSpPr>
        <p:spPr/>
        <p:txBody>
          <a:bodyPr/>
          <a:lstStyle/>
          <a:p>
            <a:pPr>
              <a:defRPr/>
            </a:pPr>
            <a:fld id="{41494AB7-8625-4824-800A-BD39FB2F59E6}" type="slidenum">
              <a:rPr lang="zh-CN" altLang="en-US"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p:sp>
      <p:sp>
        <p:nvSpPr>
          <p:cNvPr id="1187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panose="02010600030101010101" pitchFamily="2" charset="-122"/>
              </a:rPr>
              <a:t>教学指导；</a:t>
            </a:r>
            <a:endParaRPr lang="en-US" altLang="zh-CN" smtClean="0">
              <a:ea typeface="宋体" panose="02010600030101010101" pitchFamily="2" charset="-122"/>
            </a:endParaRPr>
          </a:p>
          <a:p>
            <a:r>
              <a:rPr lang="zh-CN" altLang="en-US" smtClean="0">
                <a:ea typeface="宋体" panose="02010600030101010101" pitchFamily="2" charset="-122"/>
              </a:rPr>
              <a:t>总结部分</a:t>
            </a:r>
            <a:r>
              <a:rPr lang="zh-CN" altLang="zh-CN" smtClean="0">
                <a:ea typeface="宋体" panose="02010600030101010101" pitchFamily="2" charset="-122"/>
              </a:rPr>
              <a:t>主要达到以下几个目的：</a:t>
            </a:r>
            <a:endParaRPr lang="en-US" altLang="zh-CN" smtClean="0">
              <a:ea typeface="宋体" panose="02010600030101010101" pitchFamily="2" charset="-122"/>
            </a:endParaRPr>
          </a:p>
          <a:p>
            <a:r>
              <a:rPr lang="en-US" altLang="zh-CN" smtClean="0">
                <a:ea typeface="宋体" panose="02010600030101010101" pitchFamily="2" charset="-122"/>
              </a:rPr>
              <a:t>1</a:t>
            </a:r>
            <a:r>
              <a:rPr lang="zh-CN" altLang="en-US" smtClean="0">
                <a:ea typeface="宋体" panose="02010600030101010101" pitchFamily="2" charset="-122"/>
              </a:rPr>
              <a:t>、</a:t>
            </a:r>
            <a:r>
              <a:rPr lang="zh-CN" altLang="zh-CN" b="1" smtClean="0">
                <a:ea typeface="宋体" panose="02010600030101010101" pitchFamily="2" charset="-122"/>
              </a:rPr>
              <a:t>回顾内容</a:t>
            </a:r>
            <a:r>
              <a:rPr lang="zh-CN" altLang="en-US" b="1" smtClean="0">
                <a:ea typeface="宋体" panose="02010600030101010101" pitchFamily="2" charset="-122"/>
              </a:rPr>
              <a:t>。</a:t>
            </a:r>
            <a:r>
              <a:rPr lang="zh-CN" altLang="en-US" smtClean="0">
                <a:solidFill>
                  <a:srgbClr val="C00000"/>
                </a:solidFill>
                <a:ea typeface="宋体" panose="02010600030101010101" pitchFamily="2" charset="-122"/>
              </a:rPr>
              <a:t>注意与</a:t>
            </a:r>
            <a:r>
              <a:rPr lang="zh-CN" altLang="zh-CN" smtClean="0">
                <a:solidFill>
                  <a:srgbClr val="C00000"/>
                </a:solidFill>
                <a:ea typeface="宋体" panose="02010600030101010101" pitchFamily="2" charset="-122"/>
              </a:rPr>
              <a:t>与</a:t>
            </a:r>
            <a:r>
              <a:rPr lang="zh-CN" altLang="en-US" smtClean="0">
                <a:solidFill>
                  <a:srgbClr val="C00000"/>
                </a:solidFill>
                <a:ea typeface="宋体" panose="02010600030101010101" pitchFamily="2" charset="-122"/>
              </a:rPr>
              <a:t>本章任务和目标</a:t>
            </a:r>
            <a:r>
              <a:rPr lang="zh-CN" altLang="zh-CN" smtClean="0">
                <a:solidFill>
                  <a:srgbClr val="C00000"/>
                </a:solidFill>
                <a:ea typeface="宋体" panose="02010600030101010101" pitchFamily="2" charset="-122"/>
              </a:rPr>
              <a:t>不一样。</a:t>
            </a:r>
            <a:r>
              <a:rPr lang="zh-CN" altLang="en-US" smtClean="0">
                <a:solidFill>
                  <a:srgbClr val="C00000"/>
                </a:solidFill>
                <a:ea typeface="宋体" panose="02010600030101010101" pitchFamily="2" charset="-122"/>
              </a:rPr>
              <a:t>本章任务和目标是</a:t>
            </a:r>
            <a:r>
              <a:rPr lang="zh-CN" altLang="zh-CN" smtClean="0">
                <a:ea typeface="宋体" panose="02010600030101010101" pitchFamily="2" charset="-122"/>
              </a:rPr>
              <a:t>是强调</a:t>
            </a:r>
            <a:r>
              <a:rPr lang="zh-CN" altLang="en-US" smtClean="0">
                <a:ea typeface="宋体" panose="02010600030101010101" pitchFamily="2" charset="-122"/>
              </a:rPr>
              <a:t>内容概貌，学到技术，告知要学习什么；总结时，</a:t>
            </a:r>
            <a:r>
              <a:rPr lang="zh-CN" altLang="zh-CN" smtClean="0">
                <a:ea typeface="宋体" panose="02010600030101010101" pitchFamily="2" charset="-122"/>
              </a:rPr>
              <a:t>要格外强调观点，把每一</a:t>
            </a:r>
            <a:r>
              <a:rPr lang="zh-CN" altLang="en-US" smtClean="0">
                <a:ea typeface="宋体" panose="02010600030101010101" pitchFamily="2" charset="-122"/>
              </a:rPr>
              <a:t>个知识点</a:t>
            </a:r>
            <a:r>
              <a:rPr lang="zh-CN" altLang="zh-CN" smtClean="0">
                <a:ea typeface="宋体" panose="02010600030101010101" pitchFamily="2" charset="-122"/>
              </a:rPr>
              <a:t>的观点</a:t>
            </a:r>
            <a:r>
              <a:rPr lang="zh-CN" altLang="en-US" smtClean="0">
                <a:ea typeface="宋体" panose="02010600030101010101" pitchFamily="2" charset="-122"/>
              </a:rPr>
              <a:t>结论</a:t>
            </a:r>
            <a:r>
              <a:rPr lang="zh-CN" altLang="zh-CN" smtClean="0">
                <a:ea typeface="宋体" panose="02010600030101010101" pitchFamily="2" charset="-122"/>
              </a:rPr>
              <a:t>都尽量突出出来。</a:t>
            </a:r>
            <a:endParaRPr lang="en-US" altLang="zh-CN" smtClean="0">
              <a:solidFill>
                <a:srgbClr val="C00000"/>
              </a:solidFill>
              <a:ea typeface="宋体" panose="02010600030101010101" pitchFamily="2" charset="-122"/>
            </a:endParaRPr>
          </a:p>
          <a:p>
            <a:r>
              <a:rPr lang="en-US" altLang="zh-CN" b="1" smtClean="0">
                <a:ea typeface="宋体" panose="02010600030101010101" pitchFamily="2" charset="-122"/>
              </a:rPr>
              <a:t>2</a:t>
            </a:r>
            <a:r>
              <a:rPr lang="zh-CN" altLang="en-US" b="1" smtClean="0">
                <a:ea typeface="宋体" panose="02010600030101010101" pitchFamily="2" charset="-122"/>
              </a:rPr>
              <a:t>、</a:t>
            </a:r>
            <a:r>
              <a:rPr lang="zh-CN" altLang="zh-CN" b="1" smtClean="0">
                <a:ea typeface="宋体" panose="02010600030101010101" pitchFamily="2" charset="-122"/>
              </a:rPr>
              <a:t>整理逻辑</a:t>
            </a:r>
            <a:r>
              <a:rPr lang="zh-CN" altLang="en-US" b="1" smtClean="0">
                <a:ea typeface="宋体" panose="02010600030101010101" pitchFamily="2" charset="-122"/>
              </a:rPr>
              <a:t>。</a:t>
            </a:r>
            <a:r>
              <a:rPr lang="zh-CN" altLang="zh-CN" smtClean="0">
                <a:ea typeface="宋体" panose="02010600030101010101" pitchFamily="2" charset="-122"/>
              </a:rPr>
              <a:t>还应该把观点之间的逻辑联系梳理出来</a:t>
            </a:r>
            <a:r>
              <a:rPr lang="zh-CN" altLang="en-US" smtClean="0">
                <a:ea typeface="宋体" panose="02010600030101010101" pitchFamily="2" charset="-122"/>
              </a:rPr>
              <a:t>。</a:t>
            </a:r>
            <a:r>
              <a:rPr lang="zh-CN" altLang="zh-CN" smtClean="0">
                <a:ea typeface="宋体" panose="02010600030101010101" pitchFamily="2" charset="-122"/>
              </a:rPr>
              <a:t>从而使</a:t>
            </a:r>
            <a:r>
              <a:rPr lang="zh-CN" altLang="en-US" smtClean="0">
                <a:ea typeface="宋体" panose="02010600030101010101" pitchFamily="2" charset="-122"/>
              </a:rPr>
              <a:t>知识</a:t>
            </a:r>
            <a:r>
              <a:rPr lang="zh-CN" altLang="zh-CN" smtClean="0">
                <a:ea typeface="宋体" panose="02010600030101010101" pitchFamily="2" charset="-122"/>
              </a:rPr>
              <a:t>系统化、逻辑化。要帮助</a:t>
            </a:r>
            <a:r>
              <a:rPr lang="zh-CN" altLang="en-US" smtClean="0">
                <a:ea typeface="宋体" panose="02010600030101010101" pitchFamily="2" charset="-122"/>
              </a:rPr>
              <a:t>学员</a:t>
            </a:r>
            <a:r>
              <a:rPr lang="zh-CN" altLang="zh-CN" smtClean="0">
                <a:ea typeface="宋体" panose="02010600030101010101" pitchFamily="2" charset="-122"/>
              </a:rPr>
              <a:t>整清逻辑是总结的一大任务</a:t>
            </a:r>
            <a:r>
              <a:rPr lang="zh-CN" altLang="en-US"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5"/>
          </p:nvPr>
        </p:nvSpPr>
        <p:spPr/>
        <p:txBody>
          <a:bodyPr/>
          <a:lstStyle/>
          <a:p>
            <a:pPr>
              <a:defRPr/>
            </a:pPr>
            <a:fld id="{AB0B0B1C-76B9-403A-B144-E528BFF32123}" type="slidenum">
              <a:rPr lang="zh-CN" altLang="en-US"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教学指导：</a:t>
            </a:r>
            <a:endParaRPr lang="en-US" altLang="zh-CN" dirty="0" smtClean="0"/>
          </a:p>
          <a:p>
            <a:r>
              <a:rPr lang="zh-CN" altLang="en-US" dirty="0" smtClean="0"/>
              <a:t>日常化妆品盒子图片与网页图片对比讲解，然后再讲解盒子模型及属性，并说明边框、外边框和内边框都是四个边，最后介绍盒子模型的立体结构</a:t>
            </a:r>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幻灯片图像占位符 1"/>
          <p:cNvSpPr>
            <a:spLocks noGrp="1" noRot="1" noChangeAspect="1" noTextEdit="1"/>
          </p:cNvSpPr>
          <p:nvPr>
            <p:ph type="sldImg"/>
          </p:nvPr>
        </p:nvSpPr>
        <p:spPr/>
      </p:sp>
      <p:sp>
        <p:nvSpPr>
          <p:cNvPr id="73731" name="备注占位符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charset="0"/>
              <a:ea typeface="宋体" panose="02010600030101010101" pitchFamily="2" charset="-122"/>
              <a:cs typeface="宋体" panose="02010600030101010101" pitchFamily="2" charset="-122"/>
            </a:endParaRPr>
          </a:p>
        </p:txBody>
      </p:sp>
      <p:sp>
        <p:nvSpPr>
          <p:cNvPr id="73732" name="灯片编号占位符 3"/>
          <p:cNvSpPr txBox="1">
            <a:spLocks noGrp="1"/>
          </p:cNvSpPr>
          <p:nvPr>
            <p:ph type="sldNum" sz="quarter"/>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b" anchorCtr="0" compatLnSpc="1"/>
          <a:p>
            <a:pPr lvl="0" algn="r" eaLnBrk="1" hangingPunct="1">
              <a:buFont typeface="Arial" panose="020B0604020202020204" pitchFamily="34" charset="0"/>
            </a:pPr>
            <a:fld id="{9A0DB2DC-4C9A-4742-B13C-FB6460FD3503}" type="slidenum">
              <a:rPr lang="zh-CN" altLang="en-US" sz="1200" dirty="0"/>
            </a:fld>
            <a:endParaRPr lang="zh-CN" alt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幻灯片图像占位符 1"/>
          <p:cNvSpPr>
            <a:spLocks noGrp="1" noRot="1" noChangeAspect="1" noTextEdit="1"/>
          </p:cNvSpPr>
          <p:nvPr>
            <p:ph type="sldImg"/>
          </p:nvPr>
        </p:nvSpPr>
        <p:spPr/>
      </p:sp>
      <p:sp>
        <p:nvSpPr>
          <p:cNvPr id="74755" name="备注占位符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charset="0"/>
              <a:ea typeface="宋体" panose="02010600030101010101" pitchFamily="2" charset="-122"/>
              <a:cs typeface="宋体" panose="02010600030101010101" pitchFamily="2" charset="-122"/>
            </a:endParaRPr>
          </a:p>
        </p:txBody>
      </p:sp>
      <p:sp>
        <p:nvSpPr>
          <p:cNvPr id="74756" name="灯片编号占位符 3"/>
          <p:cNvSpPr txBox="1">
            <a:spLocks noGrp="1"/>
          </p:cNvSpPr>
          <p:nvPr>
            <p:ph type="sldNum" sz="quarter"/>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b" anchorCtr="0" compatLnSpc="1"/>
          <a:p>
            <a:pPr lvl="0" algn="r" eaLnBrk="1" hangingPunct="1">
              <a:buFont typeface="Arial" panose="020B0604020202020204" pitchFamily="34" charset="0"/>
            </a:pPr>
            <a:fld id="{9A0DB2DC-4C9A-4742-B13C-FB6460FD3503}" type="slidenum">
              <a:rPr lang="zh-CN" altLang="en-US" sz="1200" dirty="0"/>
            </a:fld>
            <a:endParaRPr lang="zh-CN" altLang="en-US"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教学指导：</a:t>
            </a:r>
            <a:endParaRPr lang="en-US" altLang="zh-CN" dirty="0" smtClean="0"/>
          </a:p>
          <a:p>
            <a:r>
              <a:rPr lang="en-US" altLang="zh-CN" dirty="0" smtClean="0"/>
              <a:t>1</a:t>
            </a:r>
            <a:r>
              <a:rPr lang="zh-CN" altLang="en-US" dirty="0" smtClean="0"/>
              <a:t>、边框颜色设置方式与文本颜色对比讲解，都是使用十六进制</a:t>
            </a:r>
            <a:endParaRPr lang="en-US" altLang="zh-CN" dirty="0" smtClean="0"/>
          </a:p>
          <a:p>
            <a:r>
              <a:rPr lang="en-US" altLang="zh-CN" dirty="0" smtClean="0"/>
              <a:t>2</a:t>
            </a:r>
            <a:r>
              <a:rPr lang="zh-CN" altLang="en-US" dirty="0" smtClean="0"/>
              <a:t>、强调同时设置</a:t>
            </a:r>
            <a:r>
              <a:rPr lang="en-US" altLang="zh-CN" dirty="0" smtClean="0"/>
              <a:t>4</a:t>
            </a:r>
            <a:r>
              <a:rPr lang="zh-CN" altLang="en-US" dirty="0" smtClean="0"/>
              <a:t>个边框颜色时，顺序为上右下左</a:t>
            </a:r>
            <a:endParaRPr lang="en-US" altLang="zh-CN" dirty="0" smtClean="0"/>
          </a:p>
          <a:p>
            <a:r>
              <a:rPr lang="en-US" altLang="zh-CN" dirty="0" smtClean="0"/>
              <a:t>3</a:t>
            </a:r>
            <a:r>
              <a:rPr lang="zh-CN" altLang="en-US" dirty="0" smtClean="0"/>
              <a:t>、详细讲解分别上、下、左、右各边框颜色的不同设置方式，及属性值的顺序</a:t>
            </a:r>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p:sp>
      <p:sp>
        <p:nvSpPr>
          <p:cNvPr id="50179" name="备注占位符 2"/>
          <p:cNvSpPr>
            <a:spLocks noGrp="1"/>
          </p:cNvSpPr>
          <p:nvPr>
            <p:ph type="body" idx="1"/>
          </p:nvPr>
        </p:nvSpPr>
        <p:spPr>
          <a:noFill/>
        </p:spPr>
        <p:txBody>
          <a:bodyPr/>
          <a:lstStyle/>
          <a:p>
            <a:r>
              <a:rPr lang="zh-CN" altLang="en-US" dirty="0" smtClean="0"/>
              <a:t>教学指导：</a:t>
            </a:r>
            <a:endParaRPr lang="en-US" altLang="zh-CN" dirty="0" smtClean="0"/>
          </a:p>
          <a:p>
            <a:r>
              <a:rPr lang="zh-CN" altLang="en-US" dirty="0" smtClean="0"/>
              <a:t>与边框颜色的设置方式对比进行讲解</a:t>
            </a:r>
            <a:endParaRPr lang="zh-CN" altLang="en-US" dirty="0" smtClean="0"/>
          </a:p>
        </p:txBody>
      </p:sp>
      <p:sp>
        <p:nvSpPr>
          <p:cNvPr id="4" name="灯片编号占位符 3"/>
          <p:cNvSpPr>
            <a:spLocks noGrp="1"/>
          </p:cNvSpPr>
          <p:nvPr>
            <p:ph type="sldNum" sz="quarter" idx="5"/>
          </p:nvPr>
        </p:nvSpPr>
        <p:spPr/>
        <p:txBody>
          <a:bodyPr/>
          <a:lstStyle/>
          <a:p>
            <a:pPr>
              <a:defRPr/>
            </a:pPr>
            <a:fld id="{DF3F7375-6634-4311-8ECD-C6F40EB23721}" type="slidenum">
              <a:rPr lang="zh-CN" altLang="en-US"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0" y="3768387"/>
            <a:ext cx="12191999" cy="2435280"/>
          </a:xfrm>
          <a:prstGeom prst="rect">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Group 27"/>
          <p:cNvGrpSpPr/>
          <p:nvPr/>
        </p:nvGrpSpPr>
        <p:grpSpPr bwMode="auto">
          <a:xfrm>
            <a:off x="760215" y="3942246"/>
            <a:ext cx="287337" cy="2120900"/>
            <a:chOff x="431" y="1525"/>
            <a:chExt cx="181" cy="1336"/>
          </a:xfrm>
        </p:grpSpPr>
        <p:sp>
          <p:nvSpPr>
            <p:cNvPr id="12" name="Line 24"/>
            <p:cNvSpPr>
              <a:spLocks noChangeShapeType="1"/>
            </p:cNvSpPr>
            <p:nvPr/>
          </p:nvSpPr>
          <p:spPr bwMode="auto">
            <a:xfrm>
              <a:off x="431" y="1525"/>
              <a:ext cx="181" cy="0"/>
            </a:xfrm>
            <a:prstGeom prst="line">
              <a:avLst/>
            </a:prstGeom>
            <a:noFill/>
            <a:ln w="952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25"/>
            <p:cNvSpPr>
              <a:spLocks noChangeShapeType="1"/>
            </p:cNvSpPr>
            <p:nvPr/>
          </p:nvSpPr>
          <p:spPr bwMode="auto">
            <a:xfrm>
              <a:off x="431" y="1525"/>
              <a:ext cx="0" cy="1315"/>
            </a:xfrm>
            <a:prstGeom prst="line">
              <a:avLst/>
            </a:prstGeom>
            <a:noFill/>
            <a:ln w="952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26"/>
            <p:cNvSpPr>
              <a:spLocks noChangeShapeType="1"/>
            </p:cNvSpPr>
            <p:nvPr/>
          </p:nvSpPr>
          <p:spPr bwMode="auto">
            <a:xfrm>
              <a:off x="431" y="2861"/>
              <a:ext cx="181" cy="0"/>
            </a:xfrm>
            <a:prstGeom prst="line">
              <a:avLst/>
            </a:prstGeom>
            <a:noFill/>
            <a:ln w="952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 name="组合 2"/>
          <p:cNvGrpSpPr/>
          <p:nvPr/>
        </p:nvGrpSpPr>
        <p:grpSpPr>
          <a:xfrm>
            <a:off x="903090" y="4114005"/>
            <a:ext cx="10381059" cy="1769100"/>
            <a:chOff x="903090" y="4114005"/>
            <a:chExt cx="10381059" cy="1769100"/>
          </a:xfrm>
          <a:solidFill>
            <a:schemeClr val="accent3"/>
          </a:solidFill>
        </p:grpSpPr>
        <p:sp>
          <p:nvSpPr>
            <p:cNvPr id="9" name="Rectangle 4"/>
            <p:cNvSpPr>
              <a:spLocks noChangeArrowheads="1"/>
            </p:cNvSpPr>
            <p:nvPr/>
          </p:nvSpPr>
          <p:spPr bwMode="auto">
            <a:xfrm>
              <a:off x="903090" y="4114005"/>
              <a:ext cx="3456000" cy="142875"/>
            </a:xfrm>
            <a:prstGeom prst="rect">
              <a:avLst/>
            </a:prstGeom>
            <a:grp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17"/>
            <p:cNvSpPr>
              <a:spLocks noChangeArrowheads="1"/>
            </p:cNvSpPr>
            <p:nvPr/>
          </p:nvSpPr>
          <p:spPr bwMode="auto">
            <a:xfrm>
              <a:off x="903090" y="4114005"/>
              <a:ext cx="144462" cy="1764000"/>
            </a:xfrm>
            <a:prstGeom prst="rect">
              <a:avLst/>
            </a:prstGeom>
            <a:grp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4"/>
            <p:cNvSpPr>
              <a:spLocks noChangeArrowheads="1"/>
            </p:cNvSpPr>
            <p:nvPr/>
          </p:nvSpPr>
          <p:spPr bwMode="auto">
            <a:xfrm>
              <a:off x="903090" y="5740230"/>
              <a:ext cx="3456000" cy="142875"/>
            </a:xfrm>
            <a:prstGeom prst="rect">
              <a:avLst/>
            </a:prstGeom>
            <a:grp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Rectangle 4"/>
            <p:cNvSpPr>
              <a:spLocks noChangeArrowheads="1"/>
            </p:cNvSpPr>
            <p:nvPr/>
          </p:nvSpPr>
          <p:spPr bwMode="auto">
            <a:xfrm>
              <a:off x="4359450" y="4114005"/>
              <a:ext cx="3456000" cy="142875"/>
            </a:xfrm>
            <a:prstGeom prst="rect">
              <a:avLst/>
            </a:prstGeom>
            <a:grp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4"/>
            <p:cNvSpPr>
              <a:spLocks noChangeArrowheads="1"/>
            </p:cNvSpPr>
            <p:nvPr/>
          </p:nvSpPr>
          <p:spPr bwMode="auto">
            <a:xfrm>
              <a:off x="4359450" y="5739840"/>
              <a:ext cx="3456000" cy="142875"/>
            </a:xfrm>
            <a:prstGeom prst="rect">
              <a:avLst/>
            </a:prstGeom>
            <a:grp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4"/>
            <p:cNvSpPr>
              <a:spLocks noChangeArrowheads="1"/>
            </p:cNvSpPr>
            <p:nvPr/>
          </p:nvSpPr>
          <p:spPr bwMode="auto">
            <a:xfrm>
              <a:off x="7828149" y="4114005"/>
              <a:ext cx="3456000" cy="142875"/>
            </a:xfrm>
            <a:prstGeom prst="rect">
              <a:avLst/>
            </a:prstGeom>
            <a:grp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Rectangle 4"/>
            <p:cNvSpPr>
              <a:spLocks noChangeArrowheads="1"/>
            </p:cNvSpPr>
            <p:nvPr/>
          </p:nvSpPr>
          <p:spPr bwMode="auto">
            <a:xfrm>
              <a:off x="7828149" y="5739840"/>
              <a:ext cx="3456000" cy="142875"/>
            </a:xfrm>
            <a:prstGeom prst="rect">
              <a:avLst/>
            </a:prstGeom>
            <a:grp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Rectangle 17"/>
            <p:cNvSpPr>
              <a:spLocks noChangeArrowheads="1"/>
            </p:cNvSpPr>
            <p:nvPr/>
          </p:nvSpPr>
          <p:spPr bwMode="auto">
            <a:xfrm>
              <a:off x="11139687" y="4116727"/>
              <a:ext cx="144462" cy="1764000"/>
            </a:xfrm>
            <a:prstGeom prst="rect">
              <a:avLst/>
            </a:prstGeom>
            <a:grp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 name="Group 27"/>
          <p:cNvGrpSpPr/>
          <p:nvPr/>
        </p:nvGrpSpPr>
        <p:grpSpPr bwMode="auto">
          <a:xfrm flipH="1">
            <a:off x="11144448" y="3942246"/>
            <a:ext cx="287337" cy="2120900"/>
            <a:chOff x="431" y="1525"/>
            <a:chExt cx="181" cy="1336"/>
          </a:xfrm>
        </p:grpSpPr>
        <p:sp>
          <p:nvSpPr>
            <p:cNvPr id="22" name="Line 24"/>
            <p:cNvSpPr>
              <a:spLocks noChangeShapeType="1"/>
            </p:cNvSpPr>
            <p:nvPr/>
          </p:nvSpPr>
          <p:spPr bwMode="auto">
            <a:xfrm>
              <a:off x="431" y="1525"/>
              <a:ext cx="181" cy="0"/>
            </a:xfrm>
            <a:prstGeom prst="line">
              <a:avLst/>
            </a:prstGeom>
            <a:noFill/>
            <a:ln w="952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5"/>
            <p:cNvSpPr>
              <a:spLocks noChangeShapeType="1"/>
            </p:cNvSpPr>
            <p:nvPr/>
          </p:nvSpPr>
          <p:spPr bwMode="auto">
            <a:xfrm>
              <a:off x="431" y="1525"/>
              <a:ext cx="0" cy="1315"/>
            </a:xfrm>
            <a:prstGeom prst="line">
              <a:avLst/>
            </a:prstGeom>
            <a:noFill/>
            <a:ln w="952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6"/>
            <p:cNvSpPr>
              <a:spLocks noChangeShapeType="1"/>
            </p:cNvSpPr>
            <p:nvPr/>
          </p:nvSpPr>
          <p:spPr bwMode="auto">
            <a:xfrm>
              <a:off x="431" y="2861"/>
              <a:ext cx="181" cy="0"/>
            </a:xfrm>
            <a:prstGeom prst="line">
              <a:avLst/>
            </a:prstGeom>
            <a:noFill/>
            <a:ln w="952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标题 1"/>
          <p:cNvSpPr>
            <a:spLocks noGrp="1"/>
          </p:cNvSpPr>
          <p:nvPr>
            <p:ph type="ctrTitle" hasCustomPrompt="1"/>
          </p:nvPr>
        </p:nvSpPr>
        <p:spPr>
          <a:xfrm>
            <a:off x="2688982" y="4445030"/>
            <a:ext cx="6809273" cy="1091710"/>
          </a:xfrm>
        </p:spPr>
        <p:txBody>
          <a:bodyPr lIns="90000" tIns="46800" rIns="90000" bIns="46800" anchor="ctr">
            <a:normAutofit/>
          </a:bodyPr>
          <a:lstStyle>
            <a:lvl1pPr algn="ctr">
              <a:defRPr sz="5400" b="1">
                <a:solidFill>
                  <a:schemeClr val="bg1"/>
                </a:solidFill>
              </a:defRPr>
            </a:lvl1pPr>
          </a:lstStyle>
          <a:p>
            <a:r>
              <a:rPr lang="zh-CN" altLang="en-US" dirty="0" smtClean="0"/>
              <a:t>单击此处编辑标题</a:t>
            </a:r>
            <a:endParaRPr lang="zh-CN" altLang="en-US" dirty="0"/>
          </a:p>
        </p:txBody>
      </p:sp>
      <p:sp>
        <p:nvSpPr>
          <p:cNvPr id="4" name="日期占位符 3"/>
          <p:cNvSpPr>
            <a:spLocks noGrp="1"/>
          </p:cNvSpPr>
          <p:nvPr>
            <p:ph type="dt" sz="half" idx="10"/>
          </p:nvPr>
        </p:nvSpPr>
        <p:spPr/>
        <p:txBody>
          <a:bodyPr lIns="90000" tIns="46800" rIns="90000" bIns="46800"/>
          <a:lstStyle/>
          <a:p>
            <a:fld id="{ABB205CD-0FDB-4BF2-A009-3D4DB9A61B45}" type="datetimeFigureOut">
              <a:rPr lang="zh-CN" altLang="en-US" smtClean="0"/>
            </a:fld>
            <a:endParaRPr lang="zh-CN" altLang="en-US"/>
          </a:p>
        </p:txBody>
      </p:sp>
      <p:sp>
        <p:nvSpPr>
          <p:cNvPr id="5" name="页脚占位符 4"/>
          <p:cNvSpPr>
            <a:spLocks noGrp="1"/>
          </p:cNvSpPr>
          <p:nvPr>
            <p:ph type="ftr" sz="quarter" idx="11"/>
          </p:nvPr>
        </p:nvSpPr>
        <p:spPr/>
        <p:txBody>
          <a:bodyPr lIns="90000" tIns="46800" rIns="90000" bIns="46800"/>
          <a:lstStyle/>
          <a:p>
            <a:endParaRPr lang="zh-CN" altLang="en-US"/>
          </a:p>
        </p:txBody>
      </p:sp>
      <p:sp>
        <p:nvSpPr>
          <p:cNvPr id="6" name="灯片编号占位符 5"/>
          <p:cNvSpPr>
            <a:spLocks noGrp="1"/>
          </p:cNvSpPr>
          <p:nvPr>
            <p:ph type="sldNum" sz="quarter" idx="12"/>
          </p:nvPr>
        </p:nvSpPr>
        <p:spPr/>
        <p:txBody>
          <a:bodyPr lIns="90000" tIns="46800" rIns="90000" bIns="46800"/>
          <a:lstStyle/>
          <a:p>
            <a:fld id="{4362C9D8-5602-4252-B318-7298D4C75C1A}"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BB205CD-0FDB-4BF2-A009-3D4DB9A61B4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362C9D8-5602-4252-B318-7298D4C75C1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BB205CD-0FDB-4BF2-A009-3D4DB9A61B4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362C9D8-5602-4252-B318-7298D4C75C1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2" name="Rectangle 7"/>
          <p:cNvSpPr>
            <a:spLocks noChangeArrowheads="1"/>
          </p:cNvSpPr>
          <p:nvPr/>
        </p:nvSpPr>
        <p:spPr bwMode="auto">
          <a:xfrm>
            <a:off x="699990" y="4388273"/>
            <a:ext cx="3328988" cy="1825625"/>
          </a:xfrm>
          <a:prstGeom prst="rect">
            <a:avLst/>
          </a:prstGeom>
          <a:solidFill>
            <a:schemeClr val="accent4"/>
          </a:solidFill>
          <a:ln w="9525" algn="ctr">
            <a:noFill/>
            <a:miter lim="800000"/>
          </a:ln>
          <a:effectLst/>
        </p:spPr>
        <p:txBody>
          <a:bodyPr wrap="none" anchor="ctr"/>
          <a:lstStyle/>
          <a:p>
            <a:endParaRPr lang="zh-CN" altLang="en-US"/>
          </a:p>
        </p:txBody>
      </p:sp>
      <p:sp>
        <p:nvSpPr>
          <p:cNvPr id="3" name="文本占位符 2"/>
          <p:cNvSpPr>
            <a:spLocks noGrp="1"/>
          </p:cNvSpPr>
          <p:nvPr>
            <p:ph type="body" idx="1"/>
          </p:nvPr>
        </p:nvSpPr>
        <p:spPr>
          <a:xfrm>
            <a:off x="4148948" y="4426374"/>
            <a:ext cx="7290383" cy="1754326"/>
          </a:xfrm>
        </p:spPr>
        <p:txBody>
          <a:bodyPr lIns="90000" tIns="46800" rIns="90000" bIns="46800" anchor="ctr">
            <a:normAutofit/>
          </a:bodyPr>
          <a:lstStyle>
            <a:lvl1pPr marL="0" indent="0">
              <a:buNone/>
              <a:defRPr sz="240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lIns="90000" tIns="46800" rIns="90000" bIns="46800"/>
          <a:lstStyle/>
          <a:p>
            <a:fld id="{ABB205CD-0FDB-4BF2-A009-3D4DB9A61B45}" type="datetimeFigureOut">
              <a:rPr lang="zh-CN" altLang="en-US" smtClean="0"/>
            </a:fld>
            <a:endParaRPr lang="zh-CN" altLang="en-US"/>
          </a:p>
        </p:txBody>
      </p:sp>
      <p:sp>
        <p:nvSpPr>
          <p:cNvPr id="5" name="页脚占位符 4"/>
          <p:cNvSpPr>
            <a:spLocks noGrp="1"/>
          </p:cNvSpPr>
          <p:nvPr>
            <p:ph type="ftr" sz="quarter" idx="11"/>
          </p:nvPr>
        </p:nvSpPr>
        <p:spPr/>
        <p:txBody>
          <a:bodyPr lIns="90000" tIns="46800" rIns="90000" bIns="46800"/>
          <a:lstStyle/>
          <a:p>
            <a:endParaRPr lang="zh-CN" altLang="en-US"/>
          </a:p>
        </p:txBody>
      </p:sp>
      <p:sp>
        <p:nvSpPr>
          <p:cNvPr id="6" name="灯片编号占位符 5"/>
          <p:cNvSpPr>
            <a:spLocks noGrp="1"/>
          </p:cNvSpPr>
          <p:nvPr>
            <p:ph type="sldNum" sz="quarter" idx="12"/>
          </p:nvPr>
        </p:nvSpPr>
        <p:spPr/>
        <p:txBody>
          <a:bodyPr lIns="90000" tIns="46800" rIns="90000" bIns="46800"/>
          <a:lstStyle/>
          <a:p>
            <a:fld id="{4362C9D8-5602-4252-B318-7298D4C75C1A}"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ABB205CD-0FDB-4BF2-A009-3D4DB9A61B4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362C9D8-5602-4252-B318-7298D4C75C1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265369"/>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7285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7285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BB205CD-0FDB-4BF2-A009-3D4DB9A61B4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362C9D8-5602-4252-B318-7298D4C75C1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0" y="3768387"/>
            <a:ext cx="12191999" cy="2435280"/>
          </a:xfrm>
          <a:prstGeom prst="rect">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Group 27"/>
          <p:cNvGrpSpPr/>
          <p:nvPr/>
        </p:nvGrpSpPr>
        <p:grpSpPr bwMode="auto">
          <a:xfrm>
            <a:off x="760215" y="3942246"/>
            <a:ext cx="287337" cy="2120900"/>
            <a:chOff x="431" y="1525"/>
            <a:chExt cx="181" cy="1336"/>
          </a:xfrm>
        </p:grpSpPr>
        <p:sp>
          <p:nvSpPr>
            <p:cNvPr id="10" name="Line 24"/>
            <p:cNvSpPr>
              <a:spLocks noChangeShapeType="1"/>
            </p:cNvSpPr>
            <p:nvPr/>
          </p:nvSpPr>
          <p:spPr bwMode="auto">
            <a:xfrm>
              <a:off x="431" y="1525"/>
              <a:ext cx="181" cy="0"/>
            </a:xfrm>
            <a:prstGeom prst="line">
              <a:avLst/>
            </a:prstGeom>
            <a:noFill/>
            <a:ln w="952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25"/>
            <p:cNvSpPr>
              <a:spLocks noChangeShapeType="1"/>
            </p:cNvSpPr>
            <p:nvPr/>
          </p:nvSpPr>
          <p:spPr bwMode="auto">
            <a:xfrm>
              <a:off x="431" y="1525"/>
              <a:ext cx="0" cy="1315"/>
            </a:xfrm>
            <a:prstGeom prst="line">
              <a:avLst/>
            </a:prstGeom>
            <a:noFill/>
            <a:ln w="952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26"/>
            <p:cNvSpPr>
              <a:spLocks noChangeShapeType="1"/>
            </p:cNvSpPr>
            <p:nvPr/>
          </p:nvSpPr>
          <p:spPr bwMode="auto">
            <a:xfrm>
              <a:off x="431" y="2861"/>
              <a:ext cx="181" cy="0"/>
            </a:xfrm>
            <a:prstGeom prst="line">
              <a:avLst/>
            </a:prstGeom>
            <a:noFill/>
            <a:ln w="952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3" name="组合 22"/>
          <p:cNvGrpSpPr/>
          <p:nvPr/>
        </p:nvGrpSpPr>
        <p:grpSpPr>
          <a:xfrm>
            <a:off x="903090" y="4114005"/>
            <a:ext cx="10381059" cy="1769100"/>
            <a:chOff x="903090" y="4114005"/>
            <a:chExt cx="10381059" cy="1769100"/>
          </a:xfrm>
          <a:solidFill>
            <a:schemeClr val="accent3"/>
          </a:solidFill>
        </p:grpSpPr>
        <p:sp>
          <p:nvSpPr>
            <p:cNvPr id="7" name="Rectangle 4"/>
            <p:cNvSpPr>
              <a:spLocks noChangeArrowheads="1"/>
            </p:cNvSpPr>
            <p:nvPr/>
          </p:nvSpPr>
          <p:spPr bwMode="auto">
            <a:xfrm>
              <a:off x="903090" y="4114005"/>
              <a:ext cx="3456000" cy="142875"/>
            </a:xfrm>
            <a:prstGeom prst="rect">
              <a:avLst/>
            </a:prstGeom>
            <a:grp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17"/>
            <p:cNvSpPr>
              <a:spLocks noChangeArrowheads="1"/>
            </p:cNvSpPr>
            <p:nvPr/>
          </p:nvSpPr>
          <p:spPr bwMode="auto">
            <a:xfrm>
              <a:off x="903090" y="4114005"/>
              <a:ext cx="144462" cy="1764000"/>
            </a:xfrm>
            <a:prstGeom prst="rect">
              <a:avLst/>
            </a:prstGeom>
            <a:grp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4"/>
            <p:cNvSpPr>
              <a:spLocks noChangeArrowheads="1"/>
            </p:cNvSpPr>
            <p:nvPr/>
          </p:nvSpPr>
          <p:spPr bwMode="auto">
            <a:xfrm>
              <a:off x="903090" y="5740230"/>
              <a:ext cx="3456000" cy="142875"/>
            </a:xfrm>
            <a:prstGeom prst="rect">
              <a:avLst/>
            </a:prstGeom>
            <a:grp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4"/>
            <p:cNvSpPr>
              <a:spLocks noChangeArrowheads="1"/>
            </p:cNvSpPr>
            <p:nvPr/>
          </p:nvSpPr>
          <p:spPr bwMode="auto">
            <a:xfrm>
              <a:off x="4359450" y="4114005"/>
              <a:ext cx="3456000" cy="142875"/>
            </a:xfrm>
            <a:prstGeom prst="rect">
              <a:avLst/>
            </a:prstGeom>
            <a:grp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4"/>
            <p:cNvSpPr>
              <a:spLocks noChangeArrowheads="1"/>
            </p:cNvSpPr>
            <p:nvPr/>
          </p:nvSpPr>
          <p:spPr bwMode="auto">
            <a:xfrm>
              <a:off x="4359450" y="5739840"/>
              <a:ext cx="3456000" cy="142875"/>
            </a:xfrm>
            <a:prstGeom prst="rect">
              <a:avLst/>
            </a:prstGeom>
            <a:grp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Rectangle 4"/>
            <p:cNvSpPr>
              <a:spLocks noChangeArrowheads="1"/>
            </p:cNvSpPr>
            <p:nvPr/>
          </p:nvSpPr>
          <p:spPr bwMode="auto">
            <a:xfrm>
              <a:off x="7828149" y="4114005"/>
              <a:ext cx="3456000" cy="142875"/>
            </a:xfrm>
            <a:prstGeom prst="rect">
              <a:avLst/>
            </a:prstGeom>
            <a:grp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4"/>
            <p:cNvSpPr>
              <a:spLocks noChangeArrowheads="1"/>
            </p:cNvSpPr>
            <p:nvPr/>
          </p:nvSpPr>
          <p:spPr bwMode="auto">
            <a:xfrm>
              <a:off x="7828149" y="5739840"/>
              <a:ext cx="3456000" cy="142875"/>
            </a:xfrm>
            <a:prstGeom prst="rect">
              <a:avLst/>
            </a:prstGeom>
            <a:grp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17"/>
            <p:cNvSpPr>
              <a:spLocks noChangeArrowheads="1"/>
            </p:cNvSpPr>
            <p:nvPr/>
          </p:nvSpPr>
          <p:spPr bwMode="auto">
            <a:xfrm>
              <a:off x="11139687" y="4116727"/>
              <a:ext cx="144462" cy="1764000"/>
            </a:xfrm>
            <a:prstGeom prst="rect">
              <a:avLst/>
            </a:prstGeom>
            <a:grp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 name="Group 27"/>
          <p:cNvGrpSpPr/>
          <p:nvPr/>
        </p:nvGrpSpPr>
        <p:grpSpPr bwMode="auto">
          <a:xfrm flipH="1">
            <a:off x="11144448" y="3942246"/>
            <a:ext cx="287337" cy="2120900"/>
            <a:chOff x="431" y="1525"/>
            <a:chExt cx="181" cy="1336"/>
          </a:xfrm>
        </p:grpSpPr>
        <p:sp>
          <p:nvSpPr>
            <p:cNvPr id="20" name="Line 24"/>
            <p:cNvSpPr>
              <a:spLocks noChangeShapeType="1"/>
            </p:cNvSpPr>
            <p:nvPr/>
          </p:nvSpPr>
          <p:spPr bwMode="auto">
            <a:xfrm>
              <a:off x="431" y="1525"/>
              <a:ext cx="181" cy="0"/>
            </a:xfrm>
            <a:prstGeom prst="line">
              <a:avLst/>
            </a:prstGeom>
            <a:noFill/>
            <a:ln w="952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5"/>
            <p:cNvSpPr>
              <a:spLocks noChangeShapeType="1"/>
            </p:cNvSpPr>
            <p:nvPr/>
          </p:nvSpPr>
          <p:spPr bwMode="auto">
            <a:xfrm>
              <a:off x="431" y="1525"/>
              <a:ext cx="0" cy="1315"/>
            </a:xfrm>
            <a:prstGeom prst="line">
              <a:avLst/>
            </a:prstGeom>
            <a:noFill/>
            <a:ln w="952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6"/>
            <p:cNvSpPr>
              <a:spLocks noChangeShapeType="1"/>
            </p:cNvSpPr>
            <p:nvPr/>
          </p:nvSpPr>
          <p:spPr bwMode="auto">
            <a:xfrm>
              <a:off x="431" y="2861"/>
              <a:ext cx="181" cy="0"/>
            </a:xfrm>
            <a:prstGeom prst="line">
              <a:avLst/>
            </a:prstGeom>
            <a:noFill/>
            <a:ln w="952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标题 1"/>
          <p:cNvSpPr>
            <a:spLocks noGrp="1"/>
          </p:cNvSpPr>
          <p:nvPr>
            <p:ph type="title" hasCustomPrompt="1"/>
          </p:nvPr>
        </p:nvSpPr>
        <p:spPr>
          <a:xfrm>
            <a:off x="2688982" y="4465929"/>
            <a:ext cx="6809273" cy="1089529"/>
          </a:xfrm>
        </p:spPr>
        <p:txBody>
          <a:bodyPr>
            <a:normAutofit/>
          </a:bodyPr>
          <a:lstStyle>
            <a:lvl1pPr algn="ctr">
              <a:defRPr sz="5400" b="1">
                <a:solidFill>
                  <a:schemeClr val="bg1"/>
                </a:solidFill>
              </a:defRPr>
            </a:lvl1pPr>
          </a:lstStyle>
          <a:p>
            <a:r>
              <a:rPr lang="zh-CN" altLang="en-US" dirty="0" smtClean="0"/>
              <a:t>单击此处编辑标题</a:t>
            </a:r>
            <a:endParaRPr lang="zh-CN" altLang="en-US" dirty="0"/>
          </a:p>
        </p:txBody>
      </p:sp>
      <p:sp>
        <p:nvSpPr>
          <p:cNvPr id="3" name="日期占位符 2"/>
          <p:cNvSpPr>
            <a:spLocks noGrp="1"/>
          </p:cNvSpPr>
          <p:nvPr>
            <p:ph type="dt" sz="half" idx="10"/>
          </p:nvPr>
        </p:nvSpPr>
        <p:spPr/>
        <p:txBody>
          <a:bodyPr/>
          <a:lstStyle/>
          <a:p>
            <a:fld id="{ABB205CD-0FDB-4BF2-A009-3D4DB9A61B4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362C9D8-5602-4252-B318-7298D4C75C1A}"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Rectangle 2"/>
          <p:cNvSpPr>
            <a:spLocks noChangeArrowheads="1"/>
          </p:cNvSpPr>
          <p:nvPr/>
        </p:nvSpPr>
        <p:spPr bwMode="auto">
          <a:xfrm>
            <a:off x="274786" y="215454"/>
            <a:ext cx="216000" cy="402166"/>
          </a:xfrm>
          <a:prstGeom prst="rect">
            <a:avLst/>
          </a:prstGeom>
          <a:solidFill>
            <a:schemeClr val="accent3">
              <a:lumMod val="75000"/>
            </a:schemeClr>
          </a:solidFill>
          <a:ln>
            <a:noFill/>
          </a:ln>
          <a:effectLst/>
        </p:spPr>
        <p:txBody>
          <a:bodyPr wrap="none" anchor="ctr"/>
          <a:lstStyle/>
          <a:p>
            <a:endParaRPr lang="zh-CN" altLang="en-US"/>
          </a:p>
        </p:txBody>
      </p:sp>
      <p:sp>
        <p:nvSpPr>
          <p:cNvPr id="6" name="Rectangle 2"/>
          <p:cNvSpPr>
            <a:spLocks noChangeArrowheads="1"/>
          </p:cNvSpPr>
          <p:nvPr/>
        </p:nvSpPr>
        <p:spPr bwMode="auto">
          <a:xfrm>
            <a:off x="0" y="215454"/>
            <a:ext cx="216000" cy="402166"/>
          </a:xfrm>
          <a:prstGeom prst="rect">
            <a:avLst/>
          </a:prstGeom>
          <a:solidFill>
            <a:schemeClr val="accent5">
              <a:lumMod val="75000"/>
              <a:lumOff val="25000"/>
            </a:schemeClr>
          </a:solidFill>
          <a:ln>
            <a:noFill/>
          </a:ln>
          <a:effectLst/>
        </p:spPr>
        <p:txBody>
          <a:bodyPr wrap="none" anchor="ctr"/>
          <a:lstStyle/>
          <a:p>
            <a:endParaRPr lang="zh-CN" altLang="en-US"/>
          </a:p>
        </p:txBody>
      </p:sp>
      <p:sp>
        <p:nvSpPr>
          <p:cNvPr id="7" name="Rectangle 2"/>
          <p:cNvSpPr>
            <a:spLocks noChangeArrowheads="1"/>
          </p:cNvSpPr>
          <p:nvPr/>
        </p:nvSpPr>
        <p:spPr bwMode="auto">
          <a:xfrm>
            <a:off x="538833" y="215454"/>
            <a:ext cx="402166" cy="402166"/>
          </a:xfrm>
          <a:prstGeom prst="rect">
            <a:avLst/>
          </a:prstGeom>
          <a:solidFill>
            <a:schemeClr val="accent4"/>
          </a:solidFill>
          <a:ln>
            <a:noFill/>
          </a:ln>
          <a:effectLst/>
        </p:spPr>
        <p:txBody>
          <a:bodyPr wrap="none" anchor="ctr"/>
          <a:lstStyle/>
          <a:p>
            <a:endParaRPr lang="zh-CN" altLang="en-US"/>
          </a:p>
        </p:txBody>
      </p:sp>
      <p:sp>
        <p:nvSpPr>
          <p:cNvPr id="8" name="Rectangle 2"/>
          <p:cNvSpPr>
            <a:spLocks noChangeArrowheads="1"/>
          </p:cNvSpPr>
          <p:nvPr/>
        </p:nvSpPr>
        <p:spPr bwMode="auto">
          <a:xfrm>
            <a:off x="5930338" y="215454"/>
            <a:ext cx="6261662" cy="402166"/>
          </a:xfrm>
          <a:prstGeom prst="rect">
            <a:avLst/>
          </a:prstGeom>
          <a:solidFill>
            <a:schemeClr val="accent5">
              <a:lumMod val="75000"/>
              <a:lumOff val="25000"/>
            </a:schemeClr>
          </a:solidFill>
          <a:ln>
            <a:noFill/>
          </a:ln>
          <a:effectLst/>
        </p:spPr>
        <p:txBody>
          <a:bodyPr wrap="none" anchor="ctr"/>
          <a:lstStyle/>
          <a:p>
            <a:endParaRPr lang="zh-CN" altLang="en-US"/>
          </a:p>
        </p:txBody>
      </p:sp>
      <p:sp>
        <p:nvSpPr>
          <p:cNvPr id="2" name="日期占位符 1"/>
          <p:cNvSpPr>
            <a:spLocks noGrp="1"/>
          </p:cNvSpPr>
          <p:nvPr>
            <p:ph type="dt" sz="half" idx="10"/>
          </p:nvPr>
        </p:nvSpPr>
        <p:spPr/>
        <p:txBody>
          <a:bodyPr/>
          <a:lstStyle/>
          <a:p>
            <a:fld id="{ABB205CD-0FDB-4BF2-A009-3D4DB9A61B4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362C9D8-5602-4252-B318-7298D4C75C1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7" y="674910"/>
            <a:ext cx="4165200" cy="1600200"/>
          </a:xfrm>
        </p:spPr>
        <p:txBody>
          <a:bodyPr anchor="t" anchorCtr="0">
            <a:normAutofit/>
          </a:bodyPr>
          <a:lstStyle>
            <a:lvl1pPr>
              <a:defRPr sz="3600"/>
            </a:lvl1pPr>
          </a:lstStyle>
          <a:p>
            <a:r>
              <a:rPr lang="zh-CN" altLang="en-US" dirty="0" smtClean="0"/>
              <a:t>单击此处编辑母版标题样式</a:t>
            </a:r>
            <a:endParaRPr lang="zh-CN" altLang="en-US" dirty="0"/>
          </a:p>
        </p:txBody>
      </p:sp>
      <p:sp>
        <p:nvSpPr>
          <p:cNvPr id="3" name="图片占位符 2"/>
          <p:cNvSpPr>
            <a:spLocks noGrp="1" noChangeAspect="1"/>
          </p:cNvSpPr>
          <p:nvPr>
            <p:ph type="pic" idx="1"/>
          </p:nvPr>
        </p:nvSpPr>
        <p:spPr>
          <a:xfrm>
            <a:off x="5184000" y="67491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9787" y="227511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smtClean="0"/>
              <a:t>单击此处编辑母版文本样式</a:t>
            </a:r>
            <a:endParaRPr lang="zh-CN" altLang="en-US" dirty="0" smtClean="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523912" y="365125"/>
            <a:ext cx="829887" cy="5811838"/>
          </a:xfrm>
        </p:spPr>
        <p:txBody>
          <a:bodyPr vert="eaVert">
            <a:normAutofit/>
          </a:bodyPr>
          <a:lstStyle>
            <a:lvl1pPr>
              <a:defRPr sz="3600"/>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9577647"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BB205CD-0FDB-4BF2-A009-3D4DB9A61B4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362C9D8-5602-4252-B318-7298D4C75C1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tags" Target="../tags/tag3.xml"/><Relationship Id="rId13" Type="http://schemas.openxmlformats.org/officeDocument/2006/relationships/tags" Target="../tags/tag2.xml"/><Relationship Id="rId12" Type="http://schemas.openxmlformats.org/officeDocument/2006/relationships/tags" Target="../tags/tag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tx1">
                    <a:tint val="75000"/>
                  </a:schemeClr>
                </a:solidFill>
              </a:defRPr>
            </a:lvl1pPr>
          </a:lstStyle>
          <a:p>
            <a:fld id="{ABB205CD-0FDB-4BF2-A009-3D4DB9A61B4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tx1">
                    <a:tint val="75000"/>
                  </a:schemeClr>
                </a:solidFill>
              </a:defRPr>
            </a:lvl1pPr>
          </a:lstStyle>
          <a:p>
            <a:fld id="{4362C9D8-5602-4252-B318-7298D4C75C1A}" type="slidenum">
              <a:rPr lang="zh-CN" altLang="en-US" smtClean="0"/>
            </a:fld>
            <a:endParaRPr lang="zh-CN" altLang="en-US"/>
          </a:p>
        </p:txBody>
      </p:sp>
      <p:sp>
        <p:nvSpPr>
          <p:cNvPr id="8" name="KSO_TEMPLATE" hidden="1"/>
          <p:cNvSpPr/>
          <p:nvPr>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2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hyperlink" Target="01%20ToTeacher\01%20&#35838;&#20013;&#29702;&#35770;&#28436;&#31034;&#26696;&#20363;\&#31034;&#20363;1&#65306;&#36793;&#26694;&#26679;&#24335;\index.html" TargetMode="External"/><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hyperlink" Target="01%20ToTeacher\01%20&#35838;&#20013;&#29702;&#35770;&#28436;&#31034;&#26696;&#20363;\&#31034;&#20363;2&#65306;&#22806;&#36793;&#36317;\index.html" TargetMode="External"/><Relationship Id="rId2" Type="http://schemas.openxmlformats.org/officeDocument/2006/relationships/image" Target="../media/image20.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01%20ToTeacher\01%20&#35838;&#20013;&#29702;&#35770;&#28436;&#31034;&#26696;&#20363;\&#31034;&#20363;3&#65306;margin&#23621;&#20013;&#26465;&#20214;\demo.html" TargetMode="External"/><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tags" Target="../tags/tag9.xml"/><Relationship Id="rId3" Type="http://schemas.openxmlformats.org/officeDocument/2006/relationships/hyperlink" Target="01%20ToTeacher\01%20&#35838;&#20013;&#29702;&#35770;&#28436;&#31034;&#26696;&#20363;\&#31034;&#20363;4&#65306;&#20869;&#36793;&#36317;\index.html" TargetMode="External"/><Relationship Id="rId2" Type="http://schemas.openxmlformats.org/officeDocument/2006/relationships/image" Target="../media/image20.png"/><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1.xml"/><Relationship Id="rId7" Type="http://schemas.openxmlformats.org/officeDocument/2006/relationships/image" Target="../media/image32.png"/><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jpeg"/><Relationship Id="rId10" Type="http://schemas.openxmlformats.org/officeDocument/2006/relationships/notesSlide" Target="../notesSlides/notesSlide17.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image" Target="../media/image33.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01%20ToTeacher\01%20&#35838;&#20013;&#29702;&#35770;&#28436;&#31034;&#26696;&#20363;\&#31034;&#20363;5&#65306;&#30418;&#27169;&#22411;&#23610;&#23544;\index.html" TargetMode="External"/><Relationship Id="rId2" Type="http://schemas.openxmlformats.org/officeDocument/2006/relationships/image" Target="../media/image20.png"/><Relationship Id="rId1"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hyperlink" Target="01%20ToTeacher\01%20&#35838;&#20013;&#29702;&#35770;&#28436;&#31034;&#26696;&#20363;\&#31034;&#20363;6&#65306;box-sizing\index.html" TargetMode="External"/><Relationship Id="rId2" Type="http://schemas.openxmlformats.org/officeDocument/2006/relationships/image" Target="../media/image20.png"/><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2.xml"/><Relationship Id="rId4" Type="http://schemas.openxmlformats.org/officeDocument/2006/relationships/hyperlink" Target="01%20ToTeacher\01%20&#35838;&#20013;&#29702;&#35770;&#28436;&#31034;&#26696;&#20363;\&#31034;&#20363;7&#65306;border-radius\index.html" TargetMode="External"/><Relationship Id="rId3" Type="http://schemas.openxmlformats.org/officeDocument/2006/relationships/image" Target="../media/image20.png"/><Relationship Id="rId2" Type="http://schemas.openxmlformats.org/officeDocument/2006/relationships/image" Target="../media/image41.png"/><Relationship Id="rId1" Type="http://schemas.openxmlformats.org/officeDocument/2006/relationships/image" Target="../media/image35.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01%20ToTeacher\01%20&#35838;&#20013;&#29702;&#35770;&#28436;&#31034;&#26696;&#20363;\&#31034;&#20363;8&#65306;border-radius&#21046;&#20316;&#29305;&#27530;&#22270;&#24418;\&#22278;&#24418;.html" TargetMode="External"/><Relationship Id="rId3" Type="http://schemas.openxmlformats.org/officeDocument/2006/relationships/image" Target="../media/image20.png"/><Relationship Id="rId2" Type="http://schemas.openxmlformats.org/officeDocument/2006/relationships/image" Target="../media/image42.png"/><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01%20ToTeacher\01%20&#35838;&#20013;&#29702;&#35770;&#28436;&#31034;&#26696;&#20363;\&#31034;&#20363;8&#65306;border-radius&#21046;&#20316;&#29305;&#27530;&#22270;&#24418;\&#21322;&#22278;.html" TargetMode="External"/><Relationship Id="rId2" Type="http://schemas.openxmlformats.org/officeDocument/2006/relationships/image" Target="../media/image20.png"/><Relationship Id="rId1" Type="http://schemas.openxmlformats.org/officeDocument/2006/relationships/image" Target="../media/image43.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01%20ToTeacher\01%20&#35838;&#20013;&#29702;&#35770;&#28436;&#31034;&#26696;&#20363;\&#31034;&#20363;8&#65306;border-radius&#21046;&#20316;&#29305;&#27530;&#22270;&#24418;\&#25159;&#24418;.html" TargetMode="External"/><Relationship Id="rId2" Type="http://schemas.openxmlformats.org/officeDocument/2006/relationships/image" Target="../media/image20.png"/><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2.xml"/><Relationship Id="rId3" Type="http://schemas.openxmlformats.org/officeDocument/2006/relationships/image" Target="../media/image45.png"/><Relationship Id="rId2" Type="http://schemas.openxmlformats.org/officeDocument/2006/relationships/image" Target="../media/image20.png"/><Relationship Id="rId1"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2.xml"/><Relationship Id="rId3" Type="http://schemas.openxmlformats.org/officeDocument/2006/relationships/hyperlink" Target="01%20ToTeacher\01%20&#35838;&#20013;&#29702;&#35770;&#28436;&#31034;&#26696;&#20363;\&#31034;&#20363;9&#65306;box-shadow\index.html" TargetMode="External"/><Relationship Id="rId2" Type="http://schemas.openxmlformats.org/officeDocument/2006/relationships/image" Target="../media/image20.png"/><Relationship Id="rId1" Type="http://schemas.openxmlformats.org/officeDocument/2006/relationships/image" Target="../media/image35.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46.png"/><Relationship Id="rId1" Type="http://schemas.openxmlformats.org/officeDocument/2006/relationships/image" Target="../media/image3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image" Target="../media/image47.jpeg"/><Relationship Id="rId1" Type="http://schemas.openxmlformats.org/officeDocument/2006/relationships/tags" Target="../tags/tag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5.xml"/><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xml"/><Relationship Id="rId5" Type="http://schemas.openxmlformats.org/officeDocument/2006/relationships/tags" Target="../tags/tag6.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063625" y="4445000"/>
            <a:ext cx="10069830" cy="1091565"/>
          </a:xfrm>
        </p:spPr>
        <p:txBody>
          <a:bodyPr>
            <a:normAutofit/>
          </a:bodyPr>
          <a:p>
            <a:r>
              <a:rPr lang="zh-CN">
                <a:latin typeface="微软雅黑" panose="020B0503020204020204" charset="-122"/>
                <a:ea typeface="微软雅黑" panose="020B0503020204020204" charset="-122"/>
              </a:rPr>
              <a:t>盒子模型</a:t>
            </a:r>
            <a:endParaRPr lang="zh-CN">
              <a:latin typeface="微软雅黑" panose="020B0503020204020204" charset="-122"/>
              <a:ea typeface="微软雅黑" panose="020B0503020204020204" charset="-122"/>
            </a:endParaRPr>
          </a:p>
        </p:txBody>
      </p:sp>
    </p:spTree>
    <p:custDataLst>
      <p:tags r:id="rId1"/>
    </p:custDataLst>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8544272" y="285728"/>
            <a:ext cx="1944340" cy="523220"/>
          </a:xfrm>
        </p:spPr>
        <p:txBody>
          <a:bodyPr>
            <a:normAutofit fontScale="90000"/>
          </a:bodyPr>
          <a:lstStyle/>
          <a:p>
            <a:r>
              <a:rPr lang="zh-CN" altLang="en-US" smtClean="0"/>
              <a:t>边框粗细</a:t>
            </a:r>
            <a:endParaRPr lang="zh-CN" altLang="en-US" dirty="0" smtClean="0"/>
          </a:p>
        </p:txBody>
      </p:sp>
      <p:sp>
        <p:nvSpPr>
          <p:cNvPr id="20483" name="内容占位符 2"/>
          <p:cNvSpPr>
            <a:spLocks noGrp="1"/>
          </p:cNvSpPr>
          <p:nvPr>
            <p:ph idx="1"/>
          </p:nvPr>
        </p:nvSpPr>
        <p:spPr/>
        <p:txBody>
          <a:bodyPr/>
          <a:lstStyle/>
          <a:p>
            <a:r>
              <a:rPr lang="en-US" altLang="zh-CN" dirty="0" smtClean="0"/>
              <a:t>border-width</a:t>
            </a:r>
            <a:endParaRPr lang="en-US" altLang="zh-CN" dirty="0" smtClean="0"/>
          </a:p>
          <a:p>
            <a:pPr lvl="1"/>
            <a:r>
              <a:rPr lang="en-US" altLang="zh-CN" dirty="0" smtClean="0"/>
              <a:t>thin</a:t>
            </a:r>
            <a:endParaRPr lang="en-US" altLang="zh-CN" dirty="0" smtClean="0"/>
          </a:p>
          <a:p>
            <a:pPr lvl="1"/>
            <a:r>
              <a:rPr lang="en-US" altLang="zh-CN" dirty="0" smtClean="0"/>
              <a:t>medium</a:t>
            </a:r>
            <a:endParaRPr lang="en-US" altLang="zh-CN" dirty="0" smtClean="0"/>
          </a:p>
          <a:p>
            <a:pPr lvl="1"/>
            <a:r>
              <a:rPr lang="en-US" altLang="zh-CN" dirty="0" smtClean="0"/>
              <a:t>thick</a:t>
            </a:r>
            <a:endParaRPr lang="en-US" altLang="zh-CN" dirty="0" smtClean="0"/>
          </a:p>
          <a:p>
            <a:pPr lvl="1"/>
            <a:r>
              <a:rPr lang="zh-CN" altLang="en-US" dirty="0" smtClean="0">
                <a:solidFill>
                  <a:srgbClr val="FF0000"/>
                </a:solidFill>
              </a:rPr>
              <a:t>像素值</a:t>
            </a:r>
            <a:endParaRPr lang="zh-CN" altLang="en-US" dirty="0" smtClean="0">
              <a:solidFill>
                <a:srgbClr val="FF0000"/>
              </a:solidFill>
            </a:endParaRPr>
          </a:p>
        </p:txBody>
      </p:sp>
      <p:sp>
        <p:nvSpPr>
          <p:cNvPr id="5" name="AutoShape 4"/>
          <p:cNvSpPr>
            <a:spLocks noChangeArrowheads="1"/>
          </p:cNvSpPr>
          <p:nvPr/>
        </p:nvSpPr>
        <p:spPr bwMode="auto">
          <a:xfrm>
            <a:off x="5005047" y="3681096"/>
            <a:ext cx="4786346" cy="2968625"/>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a:spAutoFit/>
          </a:bodyPr>
          <a:lstStyle/>
          <a:p>
            <a:pPr algn="l" defTabSz="723900">
              <a:lnSpc>
                <a:spcPct val="130000"/>
              </a:lnSpc>
              <a:spcAft>
                <a:spcPts val="0"/>
              </a:spcAft>
              <a:buClr>
                <a:schemeClr val="folHlink"/>
              </a:buClr>
              <a:buSzPct val="60000"/>
              <a:buFont typeface="Wingdings" panose="05000000000000000000" pitchFamily="2" charset="2"/>
              <a:buNone/>
              <a:tabLst>
                <a:tab pos="444500" algn="l"/>
              </a:tabLst>
              <a:defRPr/>
            </a:pPr>
            <a:r>
              <a:rPr lang="en-US" altLang="zh-CN" b="1" dirty="0" smtClean="0">
                <a:solidFill>
                  <a:schemeClr val="accent5">
                    <a:lumMod val="10000"/>
                  </a:schemeClr>
                </a:solidFill>
                <a:latin typeface="+mn-lt"/>
              </a:rPr>
              <a:t>border-top-width:5px; </a:t>
            </a:r>
            <a:endParaRPr lang="en-US" altLang="zh-CN" b="1" dirty="0" smtClean="0">
              <a:solidFill>
                <a:schemeClr val="accent5">
                  <a:lumMod val="10000"/>
                </a:schemeClr>
              </a:solidFill>
              <a:latin typeface="+mn-lt"/>
            </a:endParaRPr>
          </a:p>
          <a:p>
            <a:pPr algn="l" defTabSz="723900">
              <a:lnSpc>
                <a:spcPct val="130000"/>
              </a:lnSpc>
              <a:spcAft>
                <a:spcPts val="0"/>
              </a:spcAft>
              <a:buClr>
                <a:schemeClr val="folHlink"/>
              </a:buClr>
              <a:buSzPct val="60000"/>
              <a:buFont typeface="Wingdings" panose="05000000000000000000" pitchFamily="2" charset="2"/>
              <a:buNone/>
              <a:tabLst>
                <a:tab pos="444500" algn="l"/>
              </a:tabLst>
              <a:defRPr/>
            </a:pPr>
            <a:r>
              <a:rPr lang="en-US" altLang="zh-CN" b="1" dirty="0" smtClean="0">
                <a:solidFill>
                  <a:schemeClr val="accent5">
                    <a:lumMod val="10000"/>
                  </a:schemeClr>
                </a:solidFill>
                <a:latin typeface="+mn-lt"/>
              </a:rPr>
              <a:t>border-right-width:10px; </a:t>
            </a:r>
            <a:endParaRPr lang="en-US" altLang="zh-CN" b="1" dirty="0" smtClean="0">
              <a:solidFill>
                <a:schemeClr val="accent5">
                  <a:lumMod val="10000"/>
                </a:schemeClr>
              </a:solidFill>
              <a:latin typeface="+mn-lt"/>
            </a:endParaRPr>
          </a:p>
          <a:p>
            <a:pPr algn="l" defTabSz="723900">
              <a:lnSpc>
                <a:spcPct val="130000"/>
              </a:lnSpc>
              <a:spcAft>
                <a:spcPts val="0"/>
              </a:spcAft>
              <a:buClr>
                <a:schemeClr val="folHlink"/>
              </a:buClr>
              <a:buSzPct val="60000"/>
              <a:buFont typeface="Wingdings" panose="05000000000000000000" pitchFamily="2" charset="2"/>
              <a:buNone/>
              <a:tabLst>
                <a:tab pos="444500" algn="l"/>
              </a:tabLst>
              <a:defRPr/>
            </a:pPr>
            <a:r>
              <a:rPr lang="en-US" altLang="zh-CN" b="1" dirty="0" smtClean="0">
                <a:solidFill>
                  <a:schemeClr val="accent5">
                    <a:lumMod val="10000"/>
                  </a:schemeClr>
                </a:solidFill>
                <a:latin typeface="+mn-lt"/>
              </a:rPr>
              <a:t>border-bottom-width:8px; </a:t>
            </a:r>
            <a:endParaRPr lang="en-US" altLang="zh-CN" b="1" dirty="0" smtClean="0">
              <a:solidFill>
                <a:schemeClr val="accent5">
                  <a:lumMod val="10000"/>
                </a:schemeClr>
              </a:solidFill>
              <a:latin typeface="+mn-lt"/>
            </a:endParaRPr>
          </a:p>
          <a:p>
            <a:pPr algn="l" defTabSz="723900">
              <a:lnSpc>
                <a:spcPct val="130000"/>
              </a:lnSpc>
              <a:spcAft>
                <a:spcPts val="0"/>
              </a:spcAft>
              <a:buClr>
                <a:schemeClr val="folHlink"/>
              </a:buClr>
              <a:buSzPct val="60000"/>
              <a:buFont typeface="Wingdings" panose="05000000000000000000" pitchFamily="2" charset="2"/>
              <a:buNone/>
              <a:tabLst>
                <a:tab pos="444500" algn="l"/>
              </a:tabLst>
              <a:defRPr/>
            </a:pPr>
            <a:r>
              <a:rPr lang="en-US" altLang="zh-CN" b="1" dirty="0" smtClean="0">
                <a:solidFill>
                  <a:schemeClr val="accent5">
                    <a:lumMod val="10000"/>
                  </a:schemeClr>
                </a:solidFill>
                <a:latin typeface="+mn-lt"/>
              </a:rPr>
              <a:t>border-left-width:22px; </a:t>
            </a:r>
            <a:endParaRPr lang="en-US" altLang="zh-CN" b="1" dirty="0" smtClean="0">
              <a:solidFill>
                <a:schemeClr val="accent5">
                  <a:lumMod val="10000"/>
                </a:schemeClr>
              </a:solidFill>
              <a:latin typeface="+mn-lt"/>
            </a:endParaRPr>
          </a:p>
          <a:p>
            <a:pPr algn="l" defTabSz="723900">
              <a:lnSpc>
                <a:spcPct val="130000"/>
              </a:lnSpc>
              <a:spcAft>
                <a:spcPts val="0"/>
              </a:spcAft>
              <a:buClr>
                <a:schemeClr val="folHlink"/>
              </a:buClr>
              <a:buSzPct val="60000"/>
              <a:buFont typeface="Wingdings" panose="05000000000000000000" pitchFamily="2" charset="2"/>
              <a:buNone/>
              <a:tabLst>
                <a:tab pos="444500" algn="l"/>
              </a:tabLst>
              <a:defRPr/>
            </a:pPr>
            <a:r>
              <a:rPr lang="en-US" altLang="zh-CN" b="1" dirty="0" smtClean="0">
                <a:solidFill>
                  <a:schemeClr val="accent5">
                    <a:lumMod val="10000"/>
                  </a:schemeClr>
                </a:solidFill>
                <a:latin typeface="+mn-lt"/>
              </a:rPr>
              <a:t>border-width:5px ; </a:t>
            </a:r>
            <a:endParaRPr lang="en-US" altLang="zh-CN" b="1" dirty="0" smtClean="0">
              <a:solidFill>
                <a:schemeClr val="accent5">
                  <a:lumMod val="10000"/>
                </a:schemeClr>
              </a:solidFill>
              <a:latin typeface="+mn-lt"/>
            </a:endParaRPr>
          </a:p>
          <a:p>
            <a:pPr algn="l" defTabSz="723900">
              <a:lnSpc>
                <a:spcPct val="130000"/>
              </a:lnSpc>
              <a:spcAft>
                <a:spcPts val="0"/>
              </a:spcAft>
              <a:buClr>
                <a:schemeClr val="folHlink"/>
              </a:buClr>
              <a:buSzPct val="60000"/>
              <a:buFont typeface="Wingdings" panose="05000000000000000000" pitchFamily="2" charset="2"/>
              <a:buNone/>
              <a:tabLst>
                <a:tab pos="444500" algn="l"/>
              </a:tabLst>
              <a:defRPr/>
            </a:pPr>
            <a:r>
              <a:rPr lang="en-US" altLang="zh-CN" b="1" dirty="0" smtClean="0">
                <a:solidFill>
                  <a:schemeClr val="accent5">
                    <a:lumMod val="10000"/>
                  </a:schemeClr>
                </a:solidFill>
                <a:latin typeface="+mn-lt"/>
              </a:rPr>
              <a:t>border-width:20px 2px;</a:t>
            </a:r>
            <a:endParaRPr lang="en-US" altLang="zh-CN" b="1" dirty="0" smtClean="0">
              <a:solidFill>
                <a:schemeClr val="accent5">
                  <a:lumMod val="10000"/>
                </a:schemeClr>
              </a:solidFill>
              <a:latin typeface="+mn-lt"/>
            </a:endParaRPr>
          </a:p>
          <a:p>
            <a:pPr algn="l" defTabSz="723900">
              <a:lnSpc>
                <a:spcPct val="130000"/>
              </a:lnSpc>
              <a:spcAft>
                <a:spcPts val="0"/>
              </a:spcAft>
              <a:buClr>
                <a:schemeClr val="folHlink"/>
              </a:buClr>
              <a:buSzPct val="60000"/>
              <a:buFont typeface="Wingdings" panose="05000000000000000000" pitchFamily="2" charset="2"/>
              <a:buNone/>
              <a:tabLst>
                <a:tab pos="444500" algn="l"/>
              </a:tabLst>
              <a:defRPr/>
            </a:pPr>
            <a:r>
              <a:rPr lang="en-US" altLang="zh-CN" b="1" dirty="0" smtClean="0">
                <a:solidFill>
                  <a:schemeClr val="accent5">
                    <a:lumMod val="10000"/>
                  </a:schemeClr>
                </a:solidFill>
                <a:latin typeface="+mn-lt"/>
              </a:rPr>
              <a:t>border-width:5px 1px 6px;</a:t>
            </a:r>
            <a:endParaRPr lang="en-US" altLang="zh-CN" b="1" dirty="0" smtClean="0">
              <a:solidFill>
                <a:schemeClr val="accent5">
                  <a:lumMod val="10000"/>
                </a:schemeClr>
              </a:solidFill>
              <a:latin typeface="+mn-lt"/>
            </a:endParaRPr>
          </a:p>
          <a:p>
            <a:pPr algn="l" defTabSz="723900">
              <a:lnSpc>
                <a:spcPct val="130000"/>
              </a:lnSpc>
              <a:spcAft>
                <a:spcPts val="0"/>
              </a:spcAft>
              <a:buClr>
                <a:schemeClr val="folHlink"/>
              </a:buClr>
              <a:buSzPct val="60000"/>
              <a:buFont typeface="Wingdings" panose="05000000000000000000" pitchFamily="2" charset="2"/>
              <a:buNone/>
              <a:tabLst>
                <a:tab pos="444500" algn="l"/>
              </a:tabLst>
              <a:defRPr/>
            </a:pPr>
            <a:r>
              <a:rPr lang="en-US" altLang="zh-CN" b="1" dirty="0" smtClean="0">
                <a:solidFill>
                  <a:schemeClr val="accent5">
                    <a:lumMod val="10000"/>
                  </a:schemeClr>
                </a:solidFill>
                <a:latin typeface="+mn-lt"/>
              </a:rPr>
              <a:t>border-width:1px 3px 5px 2px;</a:t>
            </a:r>
            <a:endParaRPr lang="en-US" altLang="zh-CN" b="1" dirty="0">
              <a:solidFill>
                <a:schemeClr val="accent5">
                  <a:lumMod val="10000"/>
                </a:schemeClr>
              </a:solidFill>
              <a:latin typeface="+mn-lt"/>
            </a:endParaRPr>
          </a:p>
        </p:txBody>
      </p:sp>
      <p:grpSp>
        <p:nvGrpSpPr>
          <p:cNvPr id="25" name="组合 24"/>
          <p:cNvGrpSpPr/>
          <p:nvPr/>
        </p:nvGrpSpPr>
        <p:grpSpPr>
          <a:xfrm>
            <a:off x="3821399" y="3673093"/>
            <a:ext cx="992719" cy="414475"/>
            <a:chOff x="1000100" y="2528843"/>
            <a:chExt cx="992719" cy="414475"/>
          </a:xfrm>
        </p:grpSpPr>
        <p:pic>
          <p:nvPicPr>
            <p:cNvPr id="27" name="Picture 8" descr="E:\设计支持\模板设计\sl.png"/>
            <p:cNvPicPr>
              <a:picLocks noChangeAspect="1" noChangeArrowheads="1"/>
            </p:cNvPicPr>
            <p:nvPr/>
          </p:nvPicPr>
          <p:blipFill>
            <a:blip r:embed="rId1"/>
            <a:srcRect/>
            <a:stretch>
              <a:fillRect/>
            </a:stretch>
          </p:blipFill>
          <p:spPr bwMode="auto">
            <a:xfrm>
              <a:off x="1000100" y="2528843"/>
              <a:ext cx="446984" cy="414475"/>
            </a:xfrm>
            <a:prstGeom prst="rect">
              <a:avLst/>
            </a:prstGeom>
            <a:noFill/>
          </p:spPr>
        </p:pic>
        <p:sp>
          <p:nvSpPr>
            <p:cNvPr id="28" name="TextBox 27"/>
            <p:cNvSpPr txBox="1"/>
            <p:nvPr/>
          </p:nvSpPr>
          <p:spPr>
            <a:xfrm>
              <a:off x="1299399" y="2536690"/>
              <a:ext cx="693420" cy="39878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smtClean="0">
                  <a:solidFill>
                    <a:schemeClr val="tx1"/>
                  </a:solidFill>
                  <a:latin typeface="黑体" panose="02010609060101010101" charset="-122"/>
                  <a:ea typeface="黑体" panose="02010609060101010101" charset="-122"/>
                </a:rPr>
                <a:t>示例</a:t>
              </a:r>
              <a:endParaRPr lang="zh-CN" altLang="en-US" sz="2000" b="1" dirty="0">
                <a:solidFill>
                  <a:schemeClr val="tx1"/>
                </a:solidFill>
                <a:latin typeface="黑体" panose="02010609060101010101" charset="-122"/>
                <a:ea typeface="黑体" panose="02010609060101010101" charset="-122"/>
              </a:endParaRPr>
            </a:p>
          </p:txBody>
        </p:sp>
      </p:grpSp>
      <p:sp>
        <p:nvSpPr>
          <p:cNvPr id="4" name="灯片编号占位符 3"/>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718820" y="475615"/>
            <a:ext cx="2416810" cy="523240"/>
          </a:xfrm>
        </p:spPr>
        <p:txBody>
          <a:bodyPr>
            <a:normAutofit fontScale="90000"/>
          </a:bodyPr>
          <a:lstStyle/>
          <a:p>
            <a:r>
              <a:rPr lang="zh-CN" altLang="en-US" smtClean="0"/>
              <a:t>边框样式</a:t>
            </a:r>
            <a:endParaRPr lang="zh-CN" altLang="en-US" dirty="0" smtClean="0"/>
          </a:p>
        </p:txBody>
      </p:sp>
      <p:sp>
        <p:nvSpPr>
          <p:cNvPr id="21507" name="内容占位符 2"/>
          <p:cNvSpPr>
            <a:spLocks noGrp="1"/>
          </p:cNvSpPr>
          <p:nvPr>
            <p:ph idx="1"/>
          </p:nvPr>
        </p:nvSpPr>
        <p:spPr/>
        <p:txBody>
          <a:bodyPr/>
          <a:lstStyle/>
          <a:p>
            <a:r>
              <a:rPr lang="en-US" altLang="zh-CN" dirty="0" smtClean="0"/>
              <a:t>border-style</a:t>
            </a:r>
            <a:endParaRPr lang="en-US" altLang="zh-CN" dirty="0" smtClean="0"/>
          </a:p>
          <a:p>
            <a:pPr lvl="1"/>
            <a:r>
              <a:rPr lang="en-US" altLang="zh-CN" dirty="0" smtClean="0"/>
              <a:t>none</a:t>
            </a:r>
            <a:endParaRPr lang="en-US" altLang="zh-CN" dirty="0" smtClean="0"/>
          </a:p>
          <a:p>
            <a:pPr lvl="1"/>
            <a:r>
              <a:rPr lang="en-US" altLang="zh-CN" dirty="0" smtClean="0"/>
              <a:t>hidden</a:t>
            </a:r>
            <a:endParaRPr lang="en-US" altLang="zh-CN" dirty="0" smtClean="0"/>
          </a:p>
          <a:p>
            <a:pPr lvl="1"/>
            <a:r>
              <a:rPr lang="en-US" altLang="zh-CN" dirty="0" smtClean="0"/>
              <a:t>dotted</a:t>
            </a:r>
            <a:endParaRPr lang="en-US" altLang="zh-CN" dirty="0" smtClean="0"/>
          </a:p>
          <a:p>
            <a:pPr lvl="1"/>
            <a:r>
              <a:rPr lang="en-US" altLang="zh-CN" dirty="0" smtClean="0">
                <a:solidFill>
                  <a:srgbClr val="FF0000"/>
                </a:solidFill>
              </a:rPr>
              <a:t>dashed</a:t>
            </a:r>
            <a:endParaRPr lang="en-US" altLang="zh-CN" dirty="0" smtClean="0">
              <a:solidFill>
                <a:srgbClr val="FF0000"/>
              </a:solidFill>
            </a:endParaRPr>
          </a:p>
          <a:p>
            <a:pPr lvl="1"/>
            <a:r>
              <a:rPr lang="en-US" altLang="zh-CN" dirty="0" smtClean="0">
                <a:solidFill>
                  <a:srgbClr val="FF0000"/>
                </a:solidFill>
              </a:rPr>
              <a:t>solid</a:t>
            </a:r>
            <a:endParaRPr lang="en-US" altLang="zh-CN" dirty="0" smtClean="0">
              <a:solidFill>
                <a:srgbClr val="FF0000"/>
              </a:solidFill>
            </a:endParaRPr>
          </a:p>
          <a:p>
            <a:pPr lvl="1"/>
            <a:r>
              <a:rPr lang="en-US" altLang="zh-CN" dirty="0" smtClean="0"/>
              <a:t>double</a:t>
            </a:r>
            <a:endParaRPr lang="en-US" altLang="zh-CN" dirty="0" smtClean="0"/>
          </a:p>
          <a:p>
            <a:pPr marL="457200" lvl="1" indent="0">
              <a:buNone/>
            </a:pPr>
            <a:endParaRPr lang="zh-CN" altLang="en-US" dirty="0" smtClean="0"/>
          </a:p>
        </p:txBody>
      </p:sp>
      <p:grpSp>
        <p:nvGrpSpPr>
          <p:cNvPr id="21" name="组合 20"/>
          <p:cNvGrpSpPr/>
          <p:nvPr/>
        </p:nvGrpSpPr>
        <p:grpSpPr>
          <a:xfrm>
            <a:off x="5667372" y="2157269"/>
            <a:ext cx="992719" cy="414475"/>
            <a:chOff x="1000100" y="2528843"/>
            <a:chExt cx="992719" cy="414475"/>
          </a:xfrm>
        </p:grpSpPr>
        <p:pic>
          <p:nvPicPr>
            <p:cNvPr id="22" name="Picture 8" descr="E:\设计支持\模板设计\sl.png"/>
            <p:cNvPicPr>
              <a:picLocks noChangeAspect="1" noChangeArrowheads="1"/>
            </p:cNvPicPr>
            <p:nvPr/>
          </p:nvPicPr>
          <p:blipFill>
            <a:blip r:embed="rId1"/>
            <a:srcRect/>
            <a:stretch>
              <a:fillRect/>
            </a:stretch>
          </p:blipFill>
          <p:spPr bwMode="auto">
            <a:xfrm>
              <a:off x="1000100" y="2528843"/>
              <a:ext cx="446984" cy="414475"/>
            </a:xfrm>
            <a:prstGeom prst="rect">
              <a:avLst/>
            </a:prstGeom>
            <a:noFill/>
          </p:spPr>
        </p:pic>
        <p:sp>
          <p:nvSpPr>
            <p:cNvPr id="23" name="TextBox 22"/>
            <p:cNvSpPr txBox="1"/>
            <p:nvPr/>
          </p:nvSpPr>
          <p:spPr>
            <a:xfrm>
              <a:off x="1299399" y="2536690"/>
              <a:ext cx="693420" cy="39878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smtClean="0">
                  <a:solidFill>
                    <a:schemeClr val="tx1"/>
                  </a:solidFill>
                  <a:latin typeface="黑体" panose="02010609060101010101" charset="-122"/>
                  <a:ea typeface="黑体" panose="02010609060101010101" charset="-122"/>
                </a:rPr>
                <a:t>示例</a:t>
              </a:r>
              <a:endParaRPr lang="zh-CN" altLang="en-US" sz="2000" b="1" dirty="0">
                <a:solidFill>
                  <a:schemeClr val="tx1"/>
                </a:solidFill>
                <a:latin typeface="黑体" panose="02010609060101010101" charset="-122"/>
                <a:ea typeface="黑体" panose="02010609060101010101" charset="-122"/>
              </a:endParaRPr>
            </a:p>
          </p:txBody>
        </p:sp>
      </p:grpSp>
      <p:sp>
        <p:nvSpPr>
          <p:cNvPr id="24" name="AutoShape 4"/>
          <p:cNvSpPr>
            <a:spLocks noChangeArrowheads="1"/>
          </p:cNvSpPr>
          <p:nvPr/>
        </p:nvSpPr>
        <p:spPr bwMode="auto">
          <a:xfrm>
            <a:off x="5667372" y="2670456"/>
            <a:ext cx="4786346" cy="2968625"/>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a:spAutoFit/>
          </a:bodyPr>
          <a:lstStyle/>
          <a:p>
            <a:pPr algn="l" defTabSz="723900">
              <a:lnSpc>
                <a:spcPct val="130000"/>
              </a:lnSpc>
              <a:spcAft>
                <a:spcPts val="0"/>
              </a:spcAft>
              <a:buClr>
                <a:schemeClr val="folHlink"/>
              </a:buClr>
              <a:buSzPct val="60000"/>
              <a:buFont typeface="Wingdings" panose="05000000000000000000" pitchFamily="2" charset="2"/>
              <a:buNone/>
              <a:tabLst>
                <a:tab pos="444500" algn="l"/>
              </a:tabLst>
              <a:defRPr/>
            </a:pPr>
            <a:r>
              <a:rPr lang="en-US" altLang="zh-CN" b="1" dirty="0" smtClean="0">
                <a:solidFill>
                  <a:schemeClr val="accent5">
                    <a:lumMod val="10000"/>
                  </a:schemeClr>
                </a:solidFill>
                <a:latin typeface="+mn-lt"/>
              </a:rPr>
              <a:t>border-top-</a:t>
            </a:r>
            <a:r>
              <a:rPr lang="en-US" altLang="zh-CN" b="1" dirty="0" err="1" smtClean="0">
                <a:solidFill>
                  <a:schemeClr val="accent5">
                    <a:lumMod val="10000"/>
                  </a:schemeClr>
                </a:solidFill>
                <a:latin typeface="+mn-lt"/>
              </a:rPr>
              <a:t>style:solid</a:t>
            </a:r>
            <a:r>
              <a:rPr lang="en-US" altLang="zh-CN" b="1" dirty="0" smtClean="0">
                <a:solidFill>
                  <a:schemeClr val="accent5">
                    <a:lumMod val="10000"/>
                  </a:schemeClr>
                </a:solidFill>
                <a:latin typeface="+mn-lt"/>
              </a:rPr>
              <a:t>; </a:t>
            </a:r>
            <a:endParaRPr lang="en-US" altLang="zh-CN" b="1" dirty="0" smtClean="0">
              <a:solidFill>
                <a:schemeClr val="accent5">
                  <a:lumMod val="10000"/>
                </a:schemeClr>
              </a:solidFill>
              <a:latin typeface="+mn-lt"/>
            </a:endParaRPr>
          </a:p>
          <a:p>
            <a:pPr algn="l" defTabSz="723900">
              <a:lnSpc>
                <a:spcPct val="130000"/>
              </a:lnSpc>
              <a:spcAft>
                <a:spcPts val="0"/>
              </a:spcAft>
              <a:buClr>
                <a:schemeClr val="folHlink"/>
              </a:buClr>
              <a:buSzPct val="60000"/>
              <a:buFont typeface="Wingdings" panose="05000000000000000000" pitchFamily="2" charset="2"/>
              <a:buNone/>
              <a:tabLst>
                <a:tab pos="444500" algn="l"/>
              </a:tabLst>
              <a:defRPr/>
            </a:pPr>
            <a:r>
              <a:rPr lang="en-US" altLang="zh-CN" b="1" dirty="0" smtClean="0">
                <a:solidFill>
                  <a:schemeClr val="accent5">
                    <a:lumMod val="10000"/>
                  </a:schemeClr>
                </a:solidFill>
                <a:latin typeface="+mn-lt"/>
              </a:rPr>
              <a:t>border-right-</a:t>
            </a:r>
            <a:r>
              <a:rPr lang="en-US" altLang="zh-CN" b="1" dirty="0" err="1" smtClean="0">
                <a:solidFill>
                  <a:schemeClr val="accent5">
                    <a:lumMod val="10000"/>
                  </a:schemeClr>
                </a:solidFill>
                <a:latin typeface="+mn-lt"/>
              </a:rPr>
              <a:t>style:solid</a:t>
            </a:r>
            <a:r>
              <a:rPr lang="en-US" altLang="zh-CN" b="1" dirty="0" smtClean="0">
                <a:solidFill>
                  <a:schemeClr val="accent5">
                    <a:lumMod val="10000"/>
                  </a:schemeClr>
                </a:solidFill>
                <a:latin typeface="+mn-lt"/>
              </a:rPr>
              <a:t>; </a:t>
            </a:r>
            <a:endParaRPr lang="en-US" altLang="zh-CN" b="1" dirty="0" smtClean="0">
              <a:solidFill>
                <a:schemeClr val="accent5">
                  <a:lumMod val="10000"/>
                </a:schemeClr>
              </a:solidFill>
              <a:latin typeface="+mn-lt"/>
            </a:endParaRPr>
          </a:p>
          <a:p>
            <a:pPr algn="l" defTabSz="723900">
              <a:lnSpc>
                <a:spcPct val="130000"/>
              </a:lnSpc>
              <a:spcAft>
                <a:spcPts val="0"/>
              </a:spcAft>
              <a:buClr>
                <a:schemeClr val="folHlink"/>
              </a:buClr>
              <a:buSzPct val="60000"/>
              <a:buFont typeface="Wingdings" panose="05000000000000000000" pitchFamily="2" charset="2"/>
              <a:buNone/>
              <a:tabLst>
                <a:tab pos="444500" algn="l"/>
              </a:tabLst>
              <a:defRPr/>
            </a:pPr>
            <a:r>
              <a:rPr lang="en-US" altLang="zh-CN" b="1" dirty="0" smtClean="0">
                <a:solidFill>
                  <a:schemeClr val="accent5">
                    <a:lumMod val="10000"/>
                  </a:schemeClr>
                </a:solidFill>
                <a:latin typeface="+mn-lt"/>
              </a:rPr>
              <a:t>border-bottom-</a:t>
            </a:r>
            <a:r>
              <a:rPr lang="en-US" altLang="zh-CN" b="1" dirty="0" err="1" smtClean="0">
                <a:solidFill>
                  <a:schemeClr val="accent5">
                    <a:lumMod val="10000"/>
                  </a:schemeClr>
                </a:solidFill>
                <a:latin typeface="+mn-lt"/>
              </a:rPr>
              <a:t>style:solid</a:t>
            </a:r>
            <a:r>
              <a:rPr lang="en-US" altLang="zh-CN" b="1" dirty="0" smtClean="0">
                <a:solidFill>
                  <a:schemeClr val="accent5">
                    <a:lumMod val="10000"/>
                  </a:schemeClr>
                </a:solidFill>
                <a:latin typeface="+mn-lt"/>
              </a:rPr>
              <a:t>; </a:t>
            </a:r>
            <a:endParaRPr lang="en-US" altLang="zh-CN" b="1" dirty="0" smtClean="0">
              <a:solidFill>
                <a:schemeClr val="accent5">
                  <a:lumMod val="10000"/>
                </a:schemeClr>
              </a:solidFill>
              <a:latin typeface="+mn-lt"/>
            </a:endParaRPr>
          </a:p>
          <a:p>
            <a:pPr algn="l" defTabSz="723900">
              <a:lnSpc>
                <a:spcPct val="130000"/>
              </a:lnSpc>
              <a:spcAft>
                <a:spcPts val="0"/>
              </a:spcAft>
              <a:buClr>
                <a:schemeClr val="folHlink"/>
              </a:buClr>
              <a:buSzPct val="60000"/>
              <a:buFont typeface="Wingdings" panose="05000000000000000000" pitchFamily="2" charset="2"/>
              <a:buNone/>
              <a:tabLst>
                <a:tab pos="444500" algn="l"/>
              </a:tabLst>
              <a:defRPr/>
            </a:pPr>
            <a:r>
              <a:rPr lang="en-US" altLang="zh-CN" b="1" dirty="0" smtClean="0">
                <a:solidFill>
                  <a:schemeClr val="accent5">
                    <a:lumMod val="10000"/>
                  </a:schemeClr>
                </a:solidFill>
                <a:latin typeface="+mn-lt"/>
              </a:rPr>
              <a:t>border-left-</a:t>
            </a:r>
            <a:r>
              <a:rPr lang="en-US" altLang="zh-CN" b="1" dirty="0" err="1" smtClean="0">
                <a:solidFill>
                  <a:schemeClr val="accent5">
                    <a:lumMod val="10000"/>
                  </a:schemeClr>
                </a:solidFill>
                <a:latin typeface="+mn-lt"/>
              </a:rPr>
              <a:t>style:solid</a:t>
            </a:r>
            <a:r>
              <a:rPr lang="en-US" altLang="zh-CN" b="1" dirty="0" smtClean="0">
                <a:solidFill>
                  <a:schemeClr val="accent5">
                    <a:lumMod val="10000"/>
                  </a:schemeClr>
                </a:solidFill>
                <a:latin typeface="+mn-lt"/>
              </a:rPr>
              <a:t>; </a:t>
            </a:r>
            <a:endParaRPr lang="en-US" altLang="zh-CN" b="1" dirty="0" smtClean="0">
              <a:solidFill>
                <a:schemeClr val="accent5">
                  <a:lumMod val="10000"/>
                </a:schemeClr>
              </a:solidFill>
              <a:latin typeface="+mn-lt"/>
            </a:endParaRPr>
          </a:p>
          <a:p>
            <a:pPr algn="l" defTabSz="723900">
              <a:lnSpc>
                <a:spcPct val="130000"/>
              </a:lnSpc>
              <a:spcAft>
                <a:spcPts val="0"/>
              </a:spcAft>
              <a:buClr>
                <a:schemeClr val="folHlink"/>
              </a:buClr>
              <a:buSzPct val="60000"/>
              <a:buFont typeface="Wingdings" panose="05000000000000000000" pitchFamily="2" charset="2"/>
              <a:buNone/>
              <a:tabLst>
                <a:tab pos="444500" algn="l"/>
              </a:tabLst>
              <a:defRPr/>
            </a:pPr>
            <a:r>
              <a:rPr lang="en-US" altLang="zh-CN" b="1" dirty="0" smtClean="0">
                <a:solidFill>
                  <a:schemeClr val="accent5">
                    <a:lumMod val="10000"/>
                  </a:schemeClr>
                </a:solidFill>
                <a:latin typeface="+mn-lt"/>
              </a:rPr>
              <a:t>border-</a:t>
            </a:r>
            <a:r>
              <a:rPr lang="en-US" altLang="zh-CN" b="1" dirty="0" err="1" smtClean="0">
                <a:solidFill>
                  <a:schemeClr val="accent5">
                    <a:lumMod val="10000"/>
                  </a:schemeClr>
                </a:solidFill>
                <a:latin typeface="+mn-lt"/>
              </a:rPr>
              <a:t>style:solid</a:t>
            </a:r>
            <a:r>
              <a:rPr lang="en-US" altLang="zh-CN" b="1" dirty="0" smtClean="0">
                <a:solidFill>
                  <a:schemeClr val="accent5">
                    <a:lumMod val="10000"/>
                  </a:schemeClr>
                </a:solidFill>
                <a:latin typeface="+mn-lt"/>
              </a:rPr>
              <a:t> ; </a:t>
            </a:r>
            <a:endParaRPr lang="en-US" altLang="zh-CN" b="1" dirty="0" smtClean="0">
              <a:solidFill>
                <a:schemeClr val="accent5">
                  <a:lumMod val="10000"/>
                </a:schemeClr>
              </a:solidFill>
              <a:latin typeface="+mn-lt"/>
            </a:endParaRPr>
          </a:p>
          <a:p>
            <a:pPr algn="l" defTabSz="723900">
              <a:lnSpc>
                <a:spcPct val="130000"/>
              </a:lnSpc>
              <a:spcAft>
                <a:spcPts val="0"/>
              </a:spcAft>
              <a:buClr>
                <a:schemeClr val="folHlink"/>
              </a:buClr>
              <a:buSzPct val="60000"/>
              <a:buFont typeface="Wingdings" panose="05000000000000000000" pitchFamily="2" charset="2"/>
              <a:buNone/>
              <a:tabLst>
                <a:tab pos="444500" algn="l"/>
              </a:tabLst>
              <a:defRPr/>
            </a:pPr>
            <a:r>
              <a:rPr lang="en-US" altLang="zh-CN" b="1" dirty="0" smtClean="0">
                <a:solidFill>
                  <a:schemeClr val="accent5">
                    <a:lumMod val="10000"/>
                  </a:schemeClr>
                </a:solidFill>
                <a:latin typeface="+mn-lt"/>
              </a:rPr>
              <a:t>border-</a:t>
            </a:r>
            <a:r>
              <a:rPr lang="en-US" altLang="zh-CN" b="1" dirty="0" err="1" smtClean="0">
                <a:solidFill>
                  <a:schemeClr val="accent5">
                    <a:lumMod val="10000"/>
                  </a:schemeClr>
                </a:solidFill>
                <a:latin typeface="+mn-lt"/>
              </a:rPr>
              <a:t>style:solid</a:t>
            </a:r>
            <a:r>
              <a:rPr lang="en-US" altLang="zh-CN" b="1" dirty="0" smtClean="0">
                <a:solidFill>
                  <a:schemeClr val="accent5">
                    <a:lumMod val="10000"/>
                  </a:schemeClr>
                </a:solidFill>
                <a:latin typeface="+mn-lt"/>
              </a:rPr>
              <a:t> dotted;</a:t>
            </a:r>
            <a:endParaRPr lang="en-US" altLang="zh-CN" b="1" dirty="0" smtClean="0">
              <a:solidFill>
                <a:schemeClr val="accent5">
                  <a:lumMod val="10000"/>
                </a:schemeClr>
              </a:solidFill>
              <a:latin typeface="+mn-lt"/>
            </a:endParaRPr>
          </a:p>
          <a:p>
            <a:pPr algn="l" defTabSz="723900">
              <a:lnSpc>
                <a:spcPct val="130000"/>
              </a:lnSpc>
              <a:spcAft>
                <a:spcPts val="0"/>
              </a:spcAft>
              <a:buClr>
                <a:schemeClr val="folHlink"/>
              </a:buClr>
              <a:buSzPct val="60000"/>
              <a:buFont typeface="Wingdings" panose="05000000000000000000" pitchFamily="2" charset="2"/>
              <a:buNone/>
              <a:tabLst>
                <a:tab pos="444500" algn="l"/>
              </a:tabLst>
              <a:defRPr/>
            </a:pPr>
            <a:r>
              <a:rPr lang="en-US" altLang="zh-CN" b="1" dirty="0" smtClean="0">
                <a:solidFill>
                  <a:schemeClr val="accent5">
                    <a:lumMod val="10000"/>
                  </a:schemeClr>
                </a:solidFill>
                <a:latin typeface="+mn-lt"/>
              </a:rPr>
              <a:t>border-</a:t>
            </a:r>
            <a:r>
              <a:rPr lang="en-US" altLang="zh-CN" b="1" dirty="0" err="1" smtClean="0">
                <a:solidFill>
                  <a:schemeClr val="accent5">
                    <a:lumMod val="10000"/>
                  </a:schemeClr>
                </a:solidFill>
                <a:latin typeface="+mn-lt"/>
              </a:rPr>
              <a:t>style:solid</a:t>
            </a:r>
            <a:r>
              <a:rPr lang="en-US" altLang="zh-CN" b="1" dirty="0" smtClean="0">
                <a:solidFill>
                  <a:schemeClr val="accent5">
                    <a:lumMod val="10000"/>
                  </a:schemeClr>
                </a:solidFill>
                <a:latin typeface="+mn-lt"/>
              </a:rPr>
              <a:t> dotted dashed;</a:t>
            </a:r>
            <a:endParaRPr lang="en-US" altLang="zh-CN" b="1" dirty="0" smtClean="0">
              <a:solidFill>
                <a:schemeClr val="accent5">
                  <a:lumMod val="10000"/>
                </a:schemeClr>
              </a:solidFill>
              <a:latin typeface="+mn-lt"/>
            </a:endParaRPr>
          </a:p>
          <a:p>
            <a:pPr algn="l" defTabSz="723900">
              <a:lnSpc>
                <a:spcPct val="130000"/>
              </a:lnSpc>
              <a:spcAft>
                <a:spcPts val="0"/>
              </a:spcAft>
              <a:buClr>
                <a:schemeClr val="folHlink"/>
              </a:buClr>
              <a:buSzPct val="60000"/>
              <a:buFont typeface="Wingdings" panose="05000000000000000000" pitchFamily="2" charset="2"/>
              <a:buNone/>
              <a:tabLst>
                <a:tab pos="444500" algn="l"/>
              </a:tabLst>
              <a:defRPr/>
            </a:pPr>
            <a:r>
              <a:rPr lang="en-US" altLang="zh-CN" b="1" dirty="0" smtClean="0">
                <a:solidFill>
                  <a:schemeClr val="accent5">
                    <a:lumMod val="10000"/>
                  </a:schemeClr>
                </a:solidFill>
                <a:latin typeface="+mn-lt"/>
              </a:rPr>
              <a:t>border-</a:t>
            </a:r>
            <a:r>
              <a:rPr lang="en-US" altLang="zh-CN" b="1" dirty="0" err="1" smtClean="0">
                <a:solidFill>
                  <a:schemeClr val="accent5">
                    <a:lumMod val="10000"/>
                  </a:schemeClr>
                </a:solidFill>
                <a:latin typeface="+mn-lt"/>
              </a:rPr>
              <a:t>style:solid</a:t>
            </a:r>
            <a:r>
              <a:rPr lang="en-US" altLang="zh-CN" b="1" dirty="0" smtClean="0">
                <a:solidFill>
                  <a:schemeClr val="accent5">
                    <a:lumMod val="10000"/>
                  </a:schemeClr>
                </a:solidFill>
                <a:latin typeface="+mn-lt"/>
              </a:rPr>
              <a:t> dotted dashed double;</a:t>
            </a:r>
            <a:endParaRPr lang="en-US" altLang="zh-CN" b="1" dirty="0" smtClean="0">
              <a:solidFill>
                <a:schemeClr val="accent5">
                  <a:lumMod val="10000"/>
                </a:schemeClr>
              </a:solidFill>
              <a:latin typeface="+mn-lt"/>
            </a:endParaRPr>
          </a:p>
        </p:txBody>
      </p:sp>
      <p:sp>
        <p:nvSpPr>
          <p:cNvPr id="3" name="灯片编号占位符 2"/>
          <p:cNvSpPr>
            <a:spLocks noGrp="1"/>
          </p:cNvSpPr>
          <p:nvPr>
            <p:ph type="sldNum" sz="quarter" idx="10"/>
          </p:nvPr>
        </p:nvSpPr>
        <p:spPr/>
        <p:txBody>
          <a:bodyPr/>
          <a:lstStyle/>
          <a:p>
            <a:pPr>
              <a:defRPr/>
            </a:pPr>
            <a:fld id="{A6BFE9AD-FDCB-49EE-8AAC-4269F814AA90}" type="slidenum">
              <a:rPr lang="zh-CN" altLang="en-US" smtClean="0"/>
            </a:fld>
            <a:r>
              <a:rPr lang="en-US" altLang="zh-CN" smtClean="0"/>
              <a:t>/37</a:t>
            </a:r>
            <a:endParaRPr lang="zh-CN" altLang="en-US" dirty="0"/>
          </a:p>
        </p:txBody>
      </p:sp>
      <p:sp>
        <p:nvSpPr>
          <p:cNvPr id="4" name="灯片编号占位符 3"/>
          <p:cNvSpPr>
            <a:spLocks noGrp="1"/>
          </p:cNvSpPr>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lnSpc>
                <a:spcPct val="120000"/>
              </a:lnSpc>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yaling.he\Desktop\2016-12-05_161226.bmp"/>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73165" y="3242683"/>
            <a:ext cx="3303454" cy="2346557"/>
          </a:xfrm>
          <a:prstGeom prst="rect">
            <a:avLst/>
          </a:prstGeom>
          <a:noFill/>
          <a:extLst>
            <a:ext uri="{909E8E84-426E-40DD-AFC4-6F175D3DCCD1}">
              <a14:hiddenFill xmlns:a14="http://schemas.microsoft.com/office/drawing/2010/main">
                <a:solidFill>
                  <a:srgbClr val="FFFFFF"/>
                </a:solidFill>
              </a14:hiddenFill>
            </a:ext>
          </a:extLst>
        </p:spPr>
      </p:pic>
      <p:sp>
        <p:nvSpPr>
          <p:cNvPr id="22530" name="标题 1"/>
          <p:cNvSpPr>
            <a:spLocks noGrp="1"/>
          </p:cNvSpPr>
          <p:nvPr>
            <p:ph type="title"/>
          </p:nvPr>
        </p:nvSpPr>
        <p:spPr>
          <a:xfrm>
            <a:off x="708025" y="385445"/>
            <a:ext cx="3003550" cy="523240"/>
          </a:xfrm>
        </p:spPr>
        <p:txBody>
          <a:bodyPr>
            <a:normAutofit fontScale="90000"/>
          </a:bodyPr>
          <a:lstStyle/>
          <a:p>
            <a:r>
              <a:rPr lang="en-US" altLang="zh-CN" smtClean="0"/>
              <a:t>border</a:t>
            </a:r>
            <a:r>
              <a:rPr lang="zh-CN" altLang="en-US" smtClean="0"/>
              <a:t>简写</a:t>
            </a:r>
            <a:endParaRPr lang="zh-CN" altLang="en-US" dirty="0" smtClean="0"/>
          </a:p>
        </p:txBody>
      </p:sp>
      <p:sp>
        <p:nvSpPr>
          <p:cNvPr id="22531" name="内容占位符 2"/>
          <p:cNvSpPr>
            <a:spLocks noGrp="1"/>
          </p:cNvSpPr>
          <p:nvPr>
            <p:ph idx="1"/>
          </p:nvPr>
        </p:nvSpPr>
        <p:spPr/>
        <p:txBody>
          <a:bodyPr/>
          <a:lstStyle/>
          <a:p>
            <a:r>
              <a:rPr lang="zh-CN" altLang="en-US" dirty="0" smtClean="0"/>
              <a:t>同时设置边框的颜色、粗细和样式</a:t>
            </a:r>
            <a:endParaRPr lang="zh-CN" altLang="en-US" dirty="0" smtClean="0"/>
          </a:p>
        </p:txBody>
      </p:sp>
      <p:sp>
        <p:nvSpPr>
          <p:cNvPr id="5" name="AutoShape 3"/>
          <p:cNvSpPr>
            <a:spLocks noChangeArrowheads="1"/>
          </p:cNvSpPr>
          <p:nvPr/>
        </p:nvSpPr>
        <p:spPr bwMode="auto">
          <a:xfrm>
            <a:off x="2740002" y="2432675"/>
            <a:ext cx="4572032" cy="810259"/>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a:spAutoFit/>
          </a:bodyPr>
          <a:lstStyle/>
          <a:p>
            <a:pPr defTabSz="723900">
              <a:lnSpc>
                <a:spcPct val="130000"/>
              </a:lnSpc>
              <a:spcAft>
                <a:spcPts val="0"/>
              </a:spcAft>
              <a:buClr>
                <a:schemeClr val="folHlink"/>
              </a:buClr>
              <a:buSzPct val="60000"/>
              <a:tabLst>
                <a:tab pos="444500" algn="l"/>
              </a:tabLst>
              <a:defRPr/>
            </a:pPr>
            <a:r>
              <a:rPr lang="en-US" altLang="zh-CN" b="1" dirty="0">
                <a:solidFill>
                  <a:schemeClr val="accent5">
                    <a:lumMod val="10000"/>
                  </a:schemeClr>
                </a:solidFill>
                <a:latin typeface="+mn-lt"/>
              </a:rPr>
              <a:t> border:1px solid #3a6587</a:t>
            </a:r>
            <a:r>
              <a:rPr lang="en-US" altLang="zh-CN" b="1" dirty="0" smtClean="0">
                <a:solidFill>
                  <a:schemeClr val="accent5">
                    <a:lumMod val="10000"/>
                  </a:schemeClr>
                </a:solidFill>
                <a:latin typeface="+mn-lt"/>
              </a:rPr>
              <a:t>;</a:t>
            </a:r>
            <a:endParaRPr lang="en-US" altLang="zh-CN" b="1" dirty="0" smtClean="0">
              <a:solidFill>
                <a:schemeClr val="accent5">
                  <a:lumMod val="10000"/>
                </a:schemeClr>
              </a:solidFill>
              <a:latin typeface="+mn-lt"/>
            </a:endParaRPr>
          </a:p>
          <a:p>
            <a:pPr defTabSz="723900">
              <a:lnSpc>
                <a:spcPct val="130000"/>
              </a:lnSpc>
              <a:spcAft>
                <a:spcPts val="0"/>
              </a:spcAft>
              <a:buClr>
                <a:schemeClr val="folHlink"/>
              </a:buClr>
              <a:buSzPct val="60000"/>
              <a:tabLst>
                <a:tab pos="444500" algn="l"/>
              </a:tabLst>
              <a:defRPr/>
            </a:pPr>
            <a:r>
              <a:rPr lang="en-US" altLang="zh-CN" b="1" dirty="0">
                <a:solidFill>
                  <a:schemeClr val="accent5">
                    <a:lumMod val="10000"/>
                  </a:schemeClr>
                </a:solidFill>
                <a:latin typeface="+mn-lt"/>
              </a:rPr>
              <a:t>border: 1px dashed red;</a:t>
            </a:r>
            <a:endParaRPr lang="zh-CN" altLang="zh-CN" b="1" dirty="0">
              <a:solidFill>
                <a:schemeClr val="accent5">
                  <a:lumMod val="10000"/>
                </a:schemeClr>
              </a:solidFill>
              <a:latin typeface="+mn-lt"/>
            </a:endParaRPr>
          </a:p>
        </p:txBody>
      </p:sp>
      <p:grpSp>
        <p:nvGrpSpPr>
          <p:cNvPr id="8" name="组合 7"/>
          <p:cNvGrpSpPr/>
          <p:nvPr/>
        </p:nvGrpSpPr>
        <p:grpSpPr>
          <a:xfrm>
            <a:off x="1603344" y="2432675"/>
            <a:ext cx="992719" cy="414475"/>
            <a:chOff x="1000100" y="2528843"/>
            <a:chExt cx="992719" cy="414475"/>
          </a:xfrm>
        </p:grpSpPr>
        <p:pic>
          <p:nvPicPr>
            <p:cNvPr id="9" name="Picture 8" descr="E:\设计支持\模板设计\sl.png"/>
            <p:cNvPicPr>
              <a:picLocks noChangeAspect="1" noChangeArrowheads="1"/>
            </p:cNvPicPr>
            <p:nvPr/>
          </p:nvPicPr>
          <p:blipFill>
            <a:blip r:embed="rId2"/>
            <a:srcRect/>
            <a:stretch>
              <a:fillRect/>
            </a:stretch>
          </p:blipFill>
          <p:spPr bwMode="auto">
            <a:xfrm>
              <a:off x="1000100" y="2528843"/>
              <a:ext cx="446984" cy="414475"/>
            </a:xfrm>
            <a:prstGeom prst="rect">
              <a:avLst/>
            </a:prstGeom>
            <a:noFill/>
          </p:spPr>
        </p:pic>
        <p:sp>
          <p:nvSpPr>
            <p:cNvPr id="10" name="TextBox 9"/>
            <p:cNvSpPr txBox="1"/>
            <p:nvPr/>
          </p:nvSpPr>
          <p:spPr>
            <a:xfrm>
              <a:off x="1299399" y="2536690"/>
              <a:ext cx="693420" cy="39878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smtClean="0">
                  <a:solidFill>
                    <a:schemeClr val="tx1"/>
                  </a:solidFill>
                  <a:latin typeface="黑体" panose="02010609060101010101" charset="-122"/>
                  <a:ea typeface="黑体" panose="02010609060101010101" charset="-122"/>
                </a:rPr>
                <a:t>示例</a:t>
              </a:r>
              <a:endParaRPr lang="zh-CN" altLang="en-US" sz="2000" b="1" dirty="0">
                <a:solidFill>
                  <a:schemeClr val="tx1"/>
                </a:solidFill>
                <a:latin typeface="黑体" panose="02010609060101010101" charset="-122"/>
                <a:ea typeface="黑体" panose="02010609060101010101" charset="-122"/>
              </a:endParaRPr>
            </a:p>
          </p:txBody>
        </p:sp>
      </p:grpSp>
      <p:sp>
        <p:nvSpPr>
          <p:cNvPr id="12" name="线形标注 1 11"/>
          <p:cNvSpPr/>
          <p:nvPr/>
        </p:nvSpPr>
        <p:spPr bwMode="auto">
          <a:xfrm flipH="1">
            <a:off x="7953388" y="2571744"/>
            <a:ext cx="1143008" cy="500066"/>
          </a:xfrm>
          <a:prstGeom prst="borderCallout1">
            <a:avLst>
              <a:gd name="adj1" fmla="val 95543"/>
              <a:gd name="adj2" fmla="val 50994"/>
              <a:gd name="adj3" fmla="val 289162"/>
              <a:gd name="adj4" fmla="val 59169"/>
            </a:avLst>
          </a:prstGeom>
          <a:solidFill>
            <a:srgbClr val="0070C0"/>
          </a:solidFill>
          <a:ln w="38100" algn="ctr">
            <a:solidFill>
              <a:srgbClr val="0070C0"/>
            </a:solidFill>
            <a:round/>
            <a:headEnd type="triangle"/>
            <a:tailEnd type="none" w="med" len="med"/>
          </a:ln>
          <a:effectLst>
            <a:outerShdw blurRad="50800" dist="12700" dir="5400000" algn="t" rotWithShape="0">
              <a:prstClr val="black">
                <a:alpha val="40000"/>
              </a:prstClr>
            </a:outerShdw>
          </a:effectLst>
        </p:spPr>
        <p:txBody>
          <a:bodyPr anchor="ctr"/>
          <a:lstStyle/>
          <a:p>
            <a:pPr eaLnBrk="0" hangingPunct="0">
              <a:spcBef>
                <a:spcPts val="0"/>
              </a:spcBef>
              <a:buClr>
                <a:srgbClr val="233DA9"/>
              </a:buClr>
              <a:buSzPct val="80000"/>
            </a:pPr>
            <a:r>
              <a:rPr lang="zh-CN" altLang="en-US" b="1" kern="0" dirty="0">
                <a:solidFill>
                  <a:schemeClr val="bg1"/>
                </a:solidFill>
                <a:latin typeface="+mn-ea"/>
                <a:ea typeface="+mn-ea"/>
              </a:rPr>
              <a:t>边框</a:t>
            </a:r>
            <a:endParaRPr lang="zh-CN" altLang="en-US" b="1" kern="0" dirty="0">
              <a:solidFill>
                <a:schemeClr val="bg1"/>
              </a:solidFill>
              <a:latin typeface="+mn-ea"/>
              <a:ea typeface="+mn-ea"/>
            </a:endParaRPr>
          </a:p>
        </p:txBody>
      </p:sp>
      <p:sp>
        <p:nvSpPr>
          <p:cNvPr id="13" name="线形标注 1 12"/>
          <p:cNvSpPr/>
          <p:nvPr/>
        </p:nvSpPr>
        <p:spPr bwMode="auto">
          <a:xfrm flipH="1">
            <a:off x="9167866" y="4143380"/>
            <a:ext cx="1357290" cy="500066"/>
          </a:xfrm>
          <a:prstGeom prst="borderCallout1">
            <a:avLst>
              <a:gd name="adj1" fmla="val 95543"/>
              <a:gd name="adj2" fmla="val 50994"/>
              <a:gd name="adj3" fmla="val 181600"/>
              <a:gd name="adj4" fmla="val 100581"/>
            </a:avLst>
          </a:prstGeom>
          <a:solidFill>
            <a:srgbClr val="0070C0"/>
          </a:solidFill>
          <a:ln w="38100" algn="ctr">
            <a:solidFill>
              <a:srgbClr val="0070C0"/>
            </a:solidFill>
            <a:round/>
            <a:headEnd type="triangle"/>
            <a:tailEnd type="none" w="med" len="med"/>
          </a:ln>
          <a:effectLst>
            <a:outerShdw blurRad="50800" dist="12700" dir="5400000" algn="t" rotWithShape="0">
              <a:prstClr val="black">
                <a:alpha val="40000"/>
              </a:prstClr>
            </a:outerShdw>
          </a:effectLst>
        </p:spPr>
        <p:txBody>
          <a:bodyPr anchor="ctr"/>
          <a:lstStyle/>
          <a:p>
            <a:pPr eaLnBrk="0" hangingPunct="0">
              <a:spcBef>
                <a:spcPts val="0"/>
              </a:spcBef>
              <a:buClr>
                <a:srgbClr val="233DA9"/>
              </a:buClr>
              <a:buSzPct val="80000"/>
            </a:pPr>
            <a:r>
              <a:rPr lang="zh-CN" altLang="en-US" b="1" kern="0" dirty="0">
                <a:solidFill>
                  <a:schemeClr val="bg1"/>
                </a:solidFill>
                <a:latin typeface="+mn-ea"/>
                <a:ea typeface="+mn-ea"/>
              </a:rPr>
              <a:t>文本框边框</a:t>
            </a:r>
            <a:endParaRPr lang="zh-CN" altLang="en-US" b="1" kern="0" dirty="0">
              <a:solidFill>
                <a:schemeClr val="bg1"/>
              </a:solidFill>
              <a:latin typeface="+mn-ea"/>
              <a:ea typeface="+mn-ea"/>
            </a:endParaRPr>
          </a:p>
        </p:txBody>
      </p:sp>
      <p:sp>
        <p:nvSpPr>
          <p:cNvPr id="27" name="线形标注 1 26"/>
          <p:cNvSpPr/>
          <p:nvPr/>
        </p:nvSpPr>
        <p:spPr bwMode="auto">
          <a:xfrm flipH="1">
            <a:off x="5305191" y="4221088"/>
            <a:ext cx="1357290" cy="356050"/>
          </a:xfrm>
          <a:prstGeom prst="borderCallout1">
            <a:avLst>
              <a:gd name="adj1" fmla="val 50455"/>
              <a:gd name="adj2" fmla="val -687"/>
              <a:gd name="adj3" fmla="val 101104"/>
              <a:gd name="adj4" fmla="val -47042"/>
            </a:avLst>
          </a:prstGeom>
          <a:solidFill>
            <a:srgbClr val="0070C0"/>
          </a:solidFill>
          <a:ln w="38100" algn="ctr">
            <a:solidFill>
              <a:srgbClr val="0070C0"/>
            </a:solidFill>
            <a:round/>
            <a:headEnd type="triangle"/>
            <a:tailEnd type="none" w="med" len="med"/>
          </a:ln>
          <a:effectLst>
            <a:outerShdw blurRad="50800" dist="12700" dir="5400000" algn="t" rotWithShape="0">
              <a:prstClr val="black">
                <a:alpha val="40000"/>
              </a:prstClr>
            </a:outerShdw>
          </a:effectLst>
        </p:spPr>
        <p:txBody>
          <a:bodyPr anchor="ctr"/>
          <a:lstStyle/>
          <a:p>
            <a:pPr eaLnBrk="0" hangingPunct="0">
              <a:spcBef>
                <a:spcPts val="0"/>
              </a:spcBef>
              <a:buClr>
                <a:srgbClr val="233DA9"/>
              </a:buClr>
              <a:buSzPct val="80000"/>
            </a:pPr>
            <a:endParaRPr lang="zh-CN" altLang="en-US" b="1" kern="0" dirty="0">
              <a:solidFill>
                <a:schemeClr val="bg1"/>
              </a:solidFill>
              <a:latin typeface="+mn-ea"/>
              <a:ea typeface="+mn-ea"/>
            </a:endParaRPr>
          </a:p>
        </p:txBody>
      </p:sp>
      <p:sp>
        <p:nvSpPr>
          <p:cNvPr id="18" name="线形标注 1 17"/>
          <p:cNvSpPr/>
          <p:nvPr/>
        </p:nvSpPr>
        <p:spPr bwMode="auto">
          <a:xfrm flipH="1">
            <a:off x="5305191" y="4143380"/>
            <a:ext cx="1357290" cy="500066"/>
          </a:xfrm>
          <a:prstGeom prst="borderCallout1">
            <a:avLst>
              <a:gd name="adj1" fmla="val 50455"/>
              <a:gd name="adj2" fmla="val -687"/>
              <a:gd name="adj3" fmla="val -18790"/>
              <a:gd name="adj4" fmla="val -46156"/>
            </a:avLst>
          </a:prstGeom>
          <a:solidFill>
            <a:srgbClr val="0070C0"/>
          </a:solidFill>
          <a:ln w="38100" algn="ctr">
            <a:solidFill>
              <a:srgbClr val="0070C0"/>
            </a:solidFill>
            <a:round/>
            <a:headEnd type="triangle"/>
            <a:tailEnd type="none" w="med" len="med"/>
          </a:ln>
          <a:effectLst>
            <a:outerShdw blurRad="50800" dist="12700" dir="5400000" algn="t" rotWithShape="0">
              <a:prstClr val="black">
                <a:alpha val="40000"/>
              </a:prstClr>
            </a:outerShdw>
          </a:effectLst>
        </p:spPr>
        <p:txBody>
          <a:bodyPr anchor="ctr"/>
          <a:lstStyle/>
          <a:p>
            <a:pPr eaLnBrk="0" hangingPunct="0">
              <a:spcBef>
                <a:spcPts val="0"/>
              </a:spcBef>
              <a:buClr>
                <a:srgbClr val="233DA9"/>
              </a:buClr>
              <a:buSzPct val="80000"/>
            </a:pPr>
            <a:r>
              <a:rPr lang="zh-CN" altLang="en-US" b="1" kern="0" dirty="0">
                <a:solidFill>
                  <a:schemeClr val="bg1"/>
                </a:solidFill>
                <a:latin typeface="+mn-ea"/>
                <a:ea typeface="+mn-ea"/>
              </a:rPr>
              <a:t>空白间隙</a:t>
            </a:r>
            <a:endParaRPr lang="zh-CN" altLang="en-US" b="1" kern="0" dirty="0">
              <a:solidFill>
                <a:schemeClr val="bg1"/>
              </a:solidFill>
              <a:latin typeface="+mn-ea"/>
              <a:ea typeface="+mn-ea"/>
            </a:endParaRPr>
          </a:p>
        </p:txBody>
      </p:sp>
      <p:sp>
        <p:nvSpPr>
          <p:cNvPr id="4" name="灯片编号占位符 3"/>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grpSp>
        <p:nvGrpSpPr>
          <p:cNvPr id="16" name="组合 18"/>
          <p:cNvGrpSpPr/>
          <p:nvPr/>
        </p:nvGrpSpPr>
        <p:grpSpPr bwMode="auto">
          <a:xfrm>
            <a:off x="2592092" y="5927725"/>
            <a:ext cx="5361582" cy="446042"/>
            <a:chOff x="3143240" y="5126095"/>
            <a:chExt cx="5361619" cy="446045"/>
          </a:xfrm>
          <a:solidFill>
            <a:schemeClr val="tx1"/>
          </a:solidFill>
        </p:grpSpPr>
        <p:sp>
          <p:nvSpPr>
            <p:cNvPr id="17" name="圆角矩形 16"/>
            <p:cNvSpPr/>
            <p:nvPr/>
          </p:nvSpPr>
          <p:spPr bwMode="auto">
            <a:xfrm>
              <a:off x="3143240" y="5143512"/>
              <a:ext cx="500066" cy="428628"/>
            </a:xfrm>
            <a:prstGeom prst="roundRect">
              <a:avLst/>
            </a:prstGeom>
            <a:grp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p>
              <a:pPr algn="ctr">
                <a:defRPr/>
              </a:pPr>
              <a:endParaRPr lang="zh-CN" altLang="en-US">
                <a:latin typeface="微软雅黑" panose="020B0503020204020204" charset="-122"/>
                <a:ea typeface="微软雅黑" panose="020B0503020204020204" charset="-122"/>
              </a:endParaRPr>
            </a:p>
          </p:txBody>
        </p:sp>
        <p:sp>
          <p:nvSpPr>
            <p:cNvPr id="2" name="圆角矩形 1"/>
            <p:cNvSpPr/>
            <p:nvPr/>
          </p:nvSpPr>
          <p:spPr bwMode="auto">
            <a:xfrm>
              <a:off x="3714744" y="5126095"/>
              <a:ext cx="4790115" cy="428628"/>
            </a:xfrm>
            <a:prstGeom prst="roundRect">
              <a:avLst/>
            </a:prstGeom>
            <a:grp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p>
              <a:pPr algn="ctr">
                <a:defRPr/>
              </a:pPr>
              <a:endParaRPr lang="zh-CN" altLang="en-US">
                <a:latin typeface="微软雅黑" panose="020B0503020204020204" charset="-122"/>
                <a:ea typeface="微软雅黑" panose="020B0503020204020204" charset="-122"/>
              </a:endParaRPr>
            </a:p>
          </p:txBody>
        </p:sp>
        <p:pic>
          <p:nvPicPr>
            <p:cNvPr id="19" name="Picture 8"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grp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hlinkClick r:id="rId4" tooltip="" action="ppaction://hlinkfile"/>
            </p:cNvPr>
            <p:cNvSpPr txBox="1"/>
            <p:nvPr/>
          </p:nvSpPr>
          <p:spPr bwMode="auto">
            <a:xfrm>
              <a:off x="4756325" y="5202150"/>
              <a:ext cx="2517792" cy="337187"/>
            </a:xfrm>
            <a:prstGeom prst="rect">
              <a:avLst/>
            </a:prstGeom>
            <a:grpFill/>
            <a:effectLst/>
          </p:spPr>
          <p:txBody>
            <a:bodyPr wrap="none">
              <a:spAutoFit/>
            </a:bodyPr>
            <a:p>
              <a:pPr algn="ctr">
                <a:defRPr/>
              </a:pPr>
              <a:r>
                <a:rPr lang="zh-CN" altLang="en-US" sz="1600" b="1" spc="300" dirty="0">
                  <a:solidFill>
                    <a:srgbClr val="FBFFFE"/>
                  </a:solidFill>
                  <a:latin typeface="微软雅黑" panose="020B0503020204020204" charset="-122"/>
                  <a:ea typeface="微软雅黑" panose="020B0503020204020204" charset="-122"/>
                  <a:sym typeface="+mn-ea"/>
                  <a:hlinkClick r:id="rId4" tooltip="" action="ppaction://hlinkfile"/>
                </a:rPr>
                <a:t>演示示例</a:t>
              </a:r>
              <a:r>
                <a:rPr lang="en-US" altLang="zh-CN" sz="1600" b="1" spc="300" dirty="0">
                  <a:solidFill>
                    <a:srgbClr val="FBFFFE"/>
                  </a:solidFill>
                  <a:latin typeface="微软雅黑" panose="020B0503020204020204" charset="-122"/>
                  <a:ea typeface="微软雅黑" panose="020B0503020204020204" charset="-122"/>
                  <a:sym typeface="+mn-ea"/>
                  <a:hlinkClick r:id="rId4" tooltip="" action="ppaction://hlinkfile"/>
                </a:rPr>
                <a:t>1</a:t>
              </a:r>
              <a:r>
                <a:rPr lang="zh-CN" altLang="en-US" sz="1600" b="1" spc="300" dirty="0">
                  <a:solidFill>
                    <a:srgbClr val="FBFFFE"/>
                  </a:solidFill>
                  <a:latin typeface="微软雅黑" panose="020B0503020204020204" charset="-122"/>
                  <a:ea typeface="微软雅黑" panose="020B0503020204020204" charset="-122"/>
                  <a:sym typeface="+mn-ea"/>
                  <a:hlinkClick r:id="rId4" tooltip="" action="ppaction://hlinkfile"/>
                </a:rPr>
                <a:t>：边框样式</a:t>
              </a:r>
              <a:endParaRPr lang="zh-CN" altLang="en-US" sz="1600" b="1" spc="300" dirty="0">
                <a:solidFill>
                  <a:srgbClr val="FBFFFE"/>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right)">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27" grpId="0" bldLvl="0" animBg="1"/>
      <p:bldP spid="18"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6940" y="255905"/>
            <a:ext cx="1849120" cy="523240"/>
          </a:xfrm>
        </p:spPr>
        <p:txBody>
          <a:bodyPr>
            <a:normAutofit fontScale="90000"/>
          </a:bodyPr>
          <a:lstStyle/>
          <a:p>
            <a:r>
              <a:rPr lang="zh-CN" altLang="en-US" smtClean="0"/>
              <a:t>外边距</a:t>
            </a:r>
            <a:endParaRPr lang="zh-CN" altLang="en-US" dirty="0"/>
          </a:p>
        </p:txBody>
      </p:sp>
      <p:sp>
        <p:nvSpPr>
          <p:cNvPr id="3" name="内容占位符 2"/>
          <p:cNvSpPr>
            <a:spLocks noGrp="1"/>
          </p:cNvSpPr>
          <p:nvPr>
            <p:ph idx="1"/>
          </p:nvPr>
        </p:nvSpPr>
        <p:spPr/>
        <p:txBody>
          <a:bodyPr/>
          <a:lstStyle/>
          <a:p>
            <a:r>
              <a:rPr lang="en-US" altLang="zh-CN" smtClean="0"/>
              <a:t>margin</a:t>
            </a:r>
            <a:endParaRPr lang="en-US" altLang="zh-CN" smtClean="0"/>
          </a:p>
          <a:p>
            <a:pPr lvl="1"/>
            <a:r>
              <a:rPr lang="en-US" altLang="zh-CN" smtClean="0"/>
              <a:t>margin-top</a:t>
            </a:r>
            <a:endParaRPr lang="en-US" altLang="zh-CN" smtClean="0"/>
          </a:p>
          <a:p>
            <a:pPr lvl="1"/>
            <a:r>
              <a:rPr lang="en-US" altLang="zh-CN" smtClean="0"/>
              <a:t>margin-right</a:t>
            </a:r>
            <a:endParaRPr lang="en-US" altLang="zh-CN" smtClean="0"/>
          </a:p>
          <a:p>
            <a:pPr lvl="1"/>
            <a:r>
              <a:rPr lang="en-US" altLang="zh-CN" smtClean="0"/>
              <a:t>margin-bottom</a:t>
            </a:r>
            <a:endParaRPr lang="en-US" altLang="zh-CN" smtClean="0"/>
          </a:p>
          <a:p>
            <a:pPr lvl="1"/>
            <a:r>
              <a:rPr lang="en-US" altLang="zh-CN" smtClean="0"/>
              <a:t>margin-left</a:t>
            </a:r>
            <a:endParaRPr lang="en-US" altLang="zh-CN" smtClean="0"/>
          </a:p>
          <a:p>
            <a:pPr lvl="1"/>
            <a:r>
              <a:rPr lang="en-US" altLang="zh-CN" smtClean="0"/>
              <a:t>margin</a:t>
            </a:r>
            <a:endParaRPr lang="en-US" altLang="zh-CN" dirty="0" smtClean="0"/>
          </a:p>
        </p:txBody>
      </p:sp>
      <p:sp>
        <p:nvSpPr>
          <p:cNvPr id="12" name="AutoShape 3"/>
          <p:cNvSpPr>
            <a:spLocks noChangeArrowheads="1"/>
          </p:cNvSpPr>
          <p:nvPr/>
        </p:nvSpPr>
        <p:spPr bwMode="auto">
          <a:xfrm>
            <a:off x="5881686" y="2071678"/>
            <a:ext cx="3571900" cy="3415029"/>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a:spAutoFit/>
          </a:bodyPr>
          <a:lstStyle/>
          <a:p>
            <a:pPr algn="l" defTabSz="723900">
              <a:lnSpc>
                <a:spcPct val="150000"/>
              </a:lnSpc>
              <a:spcAft>
                <a:spcPts val="0"/>
              </a:spcAft>
              <a:buClr>
                <a:schemeClr val="folHlink"/>
              </a:buClr>
              <a:buSzPct val="60000"/>
              <a:tabLst>
                <a:tab pos="444500" algn="l"/>
              </a:tabLst>
              <a:defRPr/>
            </a:pPr>
            <a:r>
              <a:rPr lang="en-US" altLang="zh-CN" b="1" dirty="0" smtClean="0">
                <a:solidFill>
                  <a:schemeClr val="accent5">
                    <a:lumMod val="10000"/>
                  </a:schemeClr>
                </a:solidFill>
                <a:latin typeface="+mn-lt"/>
              </a:rPr>
              <a:t>margin-top: 1 </a:t>
            </a:r>
            <a:r>
              <a:rPr lang="en-US" altLang="zh-CN" b="1" dirty="0" err="1" smtClean="0">
                <a:solidFill>
                  <a:schemeClr val="accent5">
                    <a:lumMod val="10000"/>
                  </a:schemeClr>
                </a:solidFill>
                <a:latin typeface="+mn-lt"/>
              </a:rPr>
              <a:t>px</a:t>
            </a:r>
            <a:endParaRPr lang="en-US" altLang="zh-CN" b="1" dirty="0" smtClean="0">
              <a:solidFill>
                <a:schemeClr val="accent5">
                  <a:lumMod val="10000"/>
                </a:schemeClr>
              </a:solidFill>
              <a:latin typeface="+mn-lt"/>
            </a:endParaRPr>
          </a:p>
          <a:p>
            <a:pPr algn="l" defTabSz="723900">
              <a:lnSpc>
                <a:spcPct val="150000"/>
              </a:lnSpc>
              <a:spcAft>
                <a:spcPts val="0"/>
              </a:spcAft>
              <a:buClr>
                <a:schemeClr val="folHlink"/>
              </a:buClr>
              <a:buSzPct val="60000"/>
              <a:tabLst>
                <a:tab pos="444500" algn="l"/>
              </a:tabLst>
              <a:defRPr/>
            </a:pPr>
            <a:r>
              <a:rPr lang="en-US" altLang="zh-CN" b="1" dirty="0" smtClean="0">
                <a:solidFill>
                  <a:schemeClr val="accent5">
                    <a:lumMod val="10000"/>
                  </a:schemeClr>
                </a:solidFill>
                <a:latin typeface="+mn-lt"/>
              </a:rPr>
              <a:t>margin-right : 2 </a:t>
            </a:r>
            <a:r>
              <a:rPr lang="en-US" altLang="zh-CN" b="1" dirty="0" err="1" smtClean="0">
                <a:solidFill>
                  <a:schemeClr val="accent5">
                    <a:lumMod val="10000"/>
                  </a:schemeClr>
                </a:solidFill>
                <a:latin typeface="+mn-lt"/>
              </a:rPr>
              <a:t>px</a:t>
            </a:r>
            <a:endParaRPr lang="en-US" altLang="zh-CN" b="1" dirty="0" smtClean="0">
              <a:solidFill>
                <a:schemeClr val="accent5">
                  <a:lumMod val="10000"/>
                </a:schemeClr>
              </a:solidFill>
              <a:latin typeface="+mn-lt"/>
            </a:endParaRPr>
          </a:p>
          <a:p>
            <a:pPr algn="l" defTabSz="723900">
              <a:lnSpc>
                <a:spcPct val="150000"/>
              </a:lnSpc>
              <a:spcAft>
                <a:spcPts val="0"/>
              </a:spcAft>
              <a:buClr>
                <a:schemeClr val="folHlink"/>
              </a:buClr>
              <a:buSzPct val="60000"/>
              <a:tabLst>
                <a:tab pos="444500" algn="l"/>
              </a:tabLst>
              <a:defRPr/>
            </a:pPr>
            <a:r>
              <a:rPr lang="en-US" altLang="zh-CN" b="1" dirty="0" smtClean="0">
                <a:solidFill>
                  <a:schemeClr val="accent5">
                    <a:lumMod val="10000"/>
                  </a:schemeClr>
                </a:solidFill>
                <a:latin typeface="+mn-lt"/>
              </a:rPr>
              <a:t>margin-bottom : 2 </a:t>
            </a:r>
            <a:r>
              <a:rPr lang="en-US" altLang="zh-CN" b="1" dirty="0" err="1" smtClean="0">
                <a:solidFill>
                  <a:schemeClr val="accent5">
                    <a:lumMod val="10000"/>
                  </a:schemeClr>
                </a:solidFill>
                <a:latin typeface="+mn-lt"/>
              </a:rPr>
              <a:t>px</a:t>
            </a:r>
            <a:endParaRPr lang="en-US" altLang="zh-CN" b="1" dirty="0" smtClean="0">
              <a:solidFill>
                <a:schemeClr val="accent5">
                  <a:lumMod val="10000"/>
                </a:schemeClr>
              </a:solidFill>
              <a:latin typeface="+mn-lt"/>
            </a:endParaRPr>
          </a:p>
          <a:p>
            <a:pPr algn="l" defTabSz="723900">
              <a:lnSpc>
                <a:spcPct val="150000"/>
              </a:lnSpc>
              <a:spcAft>
                <a:spcPts val="0"/>
              </a:spcAft>
              <a:buClr>
                <a:schemeClr val="folHlink"/>
              </a:buClr>
              <a:buSzPct val="60000"/>
              <a:tabLst>
                <a:tab pos="444500" algn="l"/>
              </a:tabLst>
              <a:defRPr/>
            </a:pPr>
            <a:r>
              <a:rPr lang="en-US" altLang="zh-CN" b="1" dirty="0" smtClean="0">
                <a:solidFill>
                  <a:schemeClr val="accent5">
                    <a:lumMod val="10000"/>
                  </a:schemeClr>
                </a:solidFill>
                <a:latin typeface="+mn-lt"/>
              </a:rPr>
              <a:t>margin-left : 1 </a:t>
            </a:r>
            <a:r>
              <a:rPr lang="en-US" altLang="zh-CN" b="1" dirty="0" err="1" smtClean="0">
                <a:solidFill>
                  <a:schemeClr val="accent5">
                    <a:lumMod val="10000"/>
                  </a:schemeClr>
                </a:solidFill>
                <a:latin typeface="+mn-lt"/>
              </a:rPr>
              <a:t>px</a:t>
            </a:r>
            <a:endParaRPr lang="en-US" altLang="zh-CN" b="1" dirty="0" smtClean="0">
              <a:solidFill>
                <a:schemeClr val="accent5">
                  <a:lumMod val="10000"/>
                </a:schemeClr>
              </a:solidFill>
              <a:latin typeface="+mn-lt"/>
            </a:endParaRPr>
          </a:p>
          <a:p>
            <a:pPr algn="l" defTabSz="723900">
              <a:lnSpc>
                <a:spcPct val="150000"/>
              </a:lnSpc>
              <a:spcAft>
                <a:spcPts val="0"/>
              </a:spcAft>
              <a:buClr>
                <a:schemeClr val="folHlink"/>
              </a:buClr>
              <a:buSzPct val="60000"/>
              <a:tabLst>
                <a:tab pos="444500" algn="l"/>
              </a:tabLst>
              <a:defRPr/>
            </a:pPr>
            <a:r>
              <a:rPr lang="en-US" altLang="zh-CN" b="1" dirty="0" smtClean="0">
                <a:solidFill>
                  <a:schemeClr val="accent5">
                    <a:lumMod val="10000"/>
                  </a:schemeClr>
                </a:solidFill>
                <a:latin typeface="+mn-lt"/>
              </a:rPr>
              <a:t>margin :3px 5px 7px 4px;</a:t>
            </a:r>
            <a:endParaRPr lang="en-US" altLang="zh-CN" b="1" dirty="0" smtClean="0">
              <a:solidFill>
                <a:schemeClr val="accent5">
                  <a:lumMod val="10000"/>
                </a:schemeClr>
              </a:solidFill>
              <a:latin typeface="+mn-lt"/>
            </a:endParaRPr>
          </a:p>
          <a:p>
            <a:pPr algn="l" defTabSz="723900">
              <a:lnSpc>
                <a:spcPct val="150000"/>
              </a:lnSpc>
              <a:spcAft>
                <a:spcPts val="0"/>
              </a:spcAft>
              <a:buClr>
                <a:schemeClr val="folHlink"/>
              </a:buClr>
              <a:buSzPct val="60000"/>
              <a:tabLst>
                <a:tab pos="444500" algn="l"/>
              </a:tabLst>
              <a:defRPr/>
            </a:pPr>
            <a:r>
              <a:rPr lang="en-US" altLang="zh-CN" b="1" dirty="0" smtClean="0">
                <a:solidFill>
                  <a:schemeClr val="accent5">
                    <a:lumMod val="10000"/>
                  </a:schemeClr>
                </a:solidFill>
                <a:latin typeface="+mn-lt"/>
              </a:rPr>
              <a:t>margin :3px 5px;</a:t>
            </a:r>
            <a:endParaRPr lang="en-US" altLang="zh-CN" b="1" dirty="0" smtClean="0">
              <a:solidFill>
                <a:schemeClr val="accent5">
                  <a:lumMod val="10000"/>
                </a:schemeClr>
              </a:solidFill>
              <a:latin typeface="+mn-lt"/>
            </a:endParaRPr>
          </a:p>
          <a:p>
            <a:pPr algn="l" defTabSz="723900">
              <a:lnSpc>
                <a:spcPct val="150000"/>
              </a:lnSpc>
              <a:spcAft>
                <a:spcPts val="0"/>
              </a:spcAft>
              <a:buClr>
                <a:schemeClr val="folHlink"/>
              </a:buClr>
              <a:buSzPct val="60000"/>
              <a:tabLst>
                <a:tab pos="444500" algn="l"/>
              </a:tabLst>
              <a:defRPr/>
            </a:pPr>
            <a:r>
              <a:rPr lang="en-US" altLang="zh-CN" b="1" dirty="0" smtClean="0">
                <a:solidFill>
                  <a:schemeClr val="accent5">
                    <a:lumMod val="10000"/>
                  </a:schemeClr>
                </a:solidFill>
                <a:latin typeface="+mn-lt"/>
              </a:rPr>
              <a:t>margin :3px 5px 7px;</a:t>
            </a:r>
            <a:endParaRPr lang="en-US" altLang="zh-CN" b="1" dirty="0" smtClean="0">
              <a:solidFill>
                <a:schemeClr val="accent5">
                  <a:lumMod val="10000"/>
                </a:schemeClr>
              </a:solidFill>
              <a:latin typeface="+mn-lt"/>
            </a:endParaRPr>
          </a:p>
          <a:p>
            <a:pPr algn="l" defTabSz="723900">
              <a:lnSpc>
                <a:spcPct val="150000"/>
              </a:lnSpc>
              <a:spcAft>
                <a:spcPts val="0"/>
              </a:spcAft>
              <a:buClr>
                <a:schemeClr val="folHlink"/>
              </a:buClr>
              <a:buSzPct val="60000"/>
              <a:tabLst>
                <a:tab pos="444500" algn="l"/>
              </a:tabLst>
              <a:defRPr/>
            </a:pPr>
            <a:r>
              <a:rPr lang="en-US" altLang="zh-CN" b="1" dirty="0" smtClean="0">
                <a:solidFill>
                  <a:schemeClr val="accent5">
                    <a:lumMod val="10000"/>
                  </a:schemeClr>
                </a:solidFill>
                <a:latin typeface="+mn-lt"/>
              </a:rPr>
              <a:t>margin :8px;</a:t>
            </a:r>
            <a:endParaRPr lang="zh-CN" altLang="zh-CN" b="1" dirty="0">
              <a:solidFill>
                <a:schemeClr val="accent5">
                  <a:lumMod val="10000"/>
                </a:schemeClr>
              </a:solidFill>
              <a:latin typeface="+mn-lt"/>
            </a:endParaRPr>
          </a:p>
        </p:txBody>
      </p:sp>
      <p:grpSp>
        <p:nvGrpSpPr>
          <p:cNvPr id="13" name="组合 12"/>
          <p:cNvGrpSpPr/>
          <p:nvPr/>
        </p:nvGrpSpPr>
        <p:grpSpPr>
          <a:xfrm>
            <a:off x="5881686" y="1585765"/>
            <a:ext cx="992719" cy="414475"/>
            <a:chOff x="1000100" y="2528843"/>
            <a:chExt cx="992719" cy="414475"/>
          </a:xfrm>
        </p:grpSpPr>
        <p:pic>
          <p:nvPicPr>
            <p:cNvPr id="14" name="Picture 8" descr="E:\设计支持\模板设计\sl.png"/>
            <p:cNvPicPr>
              <a:picLocks noChangeAspect="1" noChangeArrowheads="1"/>
            </p:cNvPicPr>
            <p:nvPr/>
          </p:nvPicPr>
          <p:blipFill>
            <a:blip r:embed="rId1"/>
            <a:srcRect/>
            <a:stretch>
              <a:fillRect/>
            </a:stretch>
          </p:blipFill>
          <p:spPr bwMode="auto">
            <a:xfrm>
              <a:off x="1000100" y="2528843"/>
              <a:ext cx="446984" cy="414475"/>
            </a:xfrm>
            <a:prstGeom prst="rect">
              <a:avLst/>
            </a:prstGeom>
            <a:noFill/>
          </p:spPr>
        </p:pic>
        <p:sp>
          <p:nvSpPr>
            <p:cNvPr id="15" name="TextBox 14"/>
            <p:cNvSpPr txBox="1"/>
            <p:nvPr/>
          </p:nvSpPr>
          <p:spPr>
            <a:xfrm>
              <a:off x="1299399" y="2536690"/>
              <a:ext cx="693420" cy="39878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smtClean="0">
                  <a:solidFill>
                    <a:schemeClr val="tx1"/>
                  </a:solidFill>
                  <a:latin typeface="黑体" panose="02010609060101010101" charset="-122"/>
                  <a:ea typeface="黑体" panose="02010609060101010101" charset="-122"/>
                </a:rPr>
                <a:t>示例</a:t>
              </a:r>
              <a:endParaRPr lang="zh-CN" altLang="en-US" sz="2000" b="1" dirty="0">
                <a:solidFill>
                  <a:schemeClr val="tx1"/>
                </a:solidFill>
                <a:latin typeface="黑体" panose="02010609060101010101" charset="-122"/>
                <a:ea typeface="黑体" panose="02010609060101010101" charset="-122"/>
              </a:endParaRPr>
            </a:p>
          </p:txBody>
        </p:sp>
      </p:grpSp>
      <p:sp>
        <p:nvSpPr>
          <p:cNvPr id="4" name="灯片编号占位符 3"/>
          <p:cNvSpPr>
            <a:spLocks noGrp="1"/>
          </p:cNvSpPr>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lnSpc>
                <a:spcPct val="120000"/>
              </a:lnSpc>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grpSp>
        <p:nvGrpSpPr>
          <p:cNvPr id="16" name="组合 18"/>
          <p:cNvGrpSpPr/>
          <p:nvPr/>
        </p:nvGrpSpPr>
        <p:grpSpPr bwMode="auto">
          <a:xfrm>
            <a:off x="3009922" y="6177280"/>
            <a:ext cx="5361582" cy="446042"/>
            <a:chOff x="3143240" y="5126095"/>
            <a:chExt cx="5361619" cy="446045"/>
          </a:xfrm>
          <a:solidFill>
            <a:schemeClr val="tx1"/>
          </a:solidFill>
        </p:grpSpPr>
        <p:sp>
          <p:nvSpPr>
            <p:cNvPr id="17" name="圆角矩形 16"/>
            <p:cNvSpPr/>
            <p:nvPr/>
          </p:nvSpPr>
          <p:spPr bwMode="auto">
            <a:xfrm>
              <a:off x="3143240" y="5143512"/>
              <a:ext cx="500066" cy="428628"/>
            </a:xfrm>
            <a:prstGeom prst="roundRect">
              <a:avLst/>
            </a:prstGeom>
            <a:grp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latin typeface="微软雅黑" panose="020B0503020204020204" charset="-122"/>
                <a:ea typeface="微软雅黑" panose="020B0503020204020204" charset="-122"/>
              </a:endParaRPr>
            </a:p>
          </p:txBody>
        </p:sp>
        <p:sp>
          <p:nvSpPr>
            <p:cNvPr id="18" name="圆角矩形 17"/>
            <p:cNvSpPr/>
            <p:nvPr/>
          </p:nvSpPr>
          <p:spPr bwMode="auto">
            <a:xfrm>
              <a:off x="3714744" y="5126095"/>
              <a:ext cx="4790115" cy="428628"/>
            </a:xfrm>
            <a:prstGeom prst="roundRect">
              <a:avLst/>
            </a:prstGeom>
            <a:grp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latin typeface="微软雅黑" panose="020B0503020204020204" charset="-122"/>
                <a:ea typeface="微软雅黑" panose="020B0503020204020204" charset="-122"/>
              </a:endParaRPr>
            </a:p>
          </p:txBody>
        </p:sp>
        <p:pic>
          <p:nvPicPr>
            <p:cNvPr id="19" name="Picture 8" descr="说话气泡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grp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bwMode="auto">
            <a:xfrm>
              <a:off x="4876976" y="5202150"/>
              <a:ext cx="2276491" cy="337187"/>
            </a:xfrm>
            <a:prstGeom prst="rect">
              <a:avLst/>
            </a:prstGeom>
            <a:grpFill/>
            <a:effectLst/>
          </p:spPr>
          <p:txBody>
            <a:bodyPr wrap="none">
              <a:spAutoFit/>
            </a:bodyPr>
            <a:lstStyle/>
            <a:p>
              <a:pPr algn="ctr">
                <a:defRPr/>
              </a:pPr>
              <a:r>
                <a:rPr lang="zh-CN" altLang="en-US" sz="1600" b="1" spc="300" dirty="0">
                  <a:solidFill>
                    <a:srgbClr val="FBFFFE"/>
                  </a:solidFill>
                  <a:latin typeface="微软雅黑" panose="020B0503020204020204" charset="-122"/>
                  <a:ea typeface="微软雅黑" panose="020B0503020204020204" charset="-122"/>
                  <a:sym typeface="+mn-ea"/>
                  <a:hlinkClick r:id="rId3" tooltip="" action="ppaction://hlinkfile"/>
                </a:rPr>
                <a:t>演示示例</a:t>
              </a:r>
              <a:r>
                <a:rPr lang="en-US" altLang="zh-CN" sz="1600" b="1" spc="300" dirty="0">
                  <a:solidFill>
                    <a:srgbClr val="FBFFFE"/>
                  </a:solidFill>
                  <a:latin typeface="微软雅黑" panose="020B0503020204020204" charset="-122"/>
                  <a:ea typeface="微软雅黑" panose="020B0503020204020204" charset="-122"/>
                  <a:sym typeface="+mn-ea"/>
                  <a:hlinkClick r:id="rId3" tooltip="" action="ppaction://hlinkfile"/>
                </a:rPr>
                <a:t>2</a:t>
              </a:r>
              <a:r>
                <a:rPr lang="zh-CN" altLang="en-US" sz="1600" b="1" spc="300" dirty="0">
                  <a:solidFill>
                    <a:srgbClr val="FBFFFE"/>
                  </a:solidFill>
                  <a:latin typeface="微软雅黑" panose="020B0503020204020204" charset="-122"/>
                  <a:ea typeface="微软雅黑" panose="020B0503020204020204" charset="-122"/>
                  <a:sym typeface="+mn-ea"/>
                  <a:hlinkClick r:id="rId3" tooltip="" action="ppaction://hlinkfile"/>
                </a:rPr>
                <a:t>：外边</a:t>
              </a:r>
              <a:r>
                <a:rPr lang="zh-CN" altLang="en-US" sz="1600" b="1" spc="300" dirty="0" smtClean="0">
                  <a:solidFill>
                    <a:srgbClr val="FBFFFE"/>
                  </a:solidFill>
                  <a:latin typeface="微软雅黑" panose="020B0503020204020204" charset="-122"/>
                  <a:ea typeface="微软雅黑" panose="020B0503020204020204" charset="-122"/>
                  <a:sym typeface="+mn-ea"/>
                  <a:hlinkClick r:id="rId3" tooltip="" action="ppaction://hlinkfile"/>
                </a:rPr>
                <a:t>距</a:t>
              </a:r>
              <a:endParaRPr lang="zh-CN" altLang="en-US" sz="1600" b="1" spc="300" dirty="0">
                <a:solidFill>
                  <a:srgbClr val="FBFFFE"/>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8" name="矩形 2"/>
          <p:cNvSpPr/>
          <p:nvPr/>
        </p:nvSpPr>
        <p:spPr>
          <a:xfrm>
            <a:off x="1440815" y="1201420"/>
            <a:ext cx="8269288" cy="368300"/>
          </a:xfrm>
          <a:prstGeom prst="rect">
            <a:avLst/>
          </a:prstGeom>
          <a:noFill/>
          <a:ln w="9525">
            <a:noFill/>
          </a:ln>
        </p:spPr>
        <p:txBody>
          <a:bodyPr>
            <a:spAutoFit/>
          </a:bodyPr>
          <a:p>
            <a:r>
              <a:rPr lang="en-US" altLang="zh-CN" dirty="0">
                <a:latin typeface="微软雅黑" panose="020B0503020204020204" charset="-122"/>
                <a:ea typeface="微软雅黑" panose="020B0503020204020204" charset="-122"/>
              </a:rPr>
              <a:t>CSS</a:t>
            </a:r>
            <a:r>
              <a:rPr lang="zh-CN" altLang="en-US" dirty="0">
                <a:latin typeface="微软雅黑" panose="020B0503020204020204" charset="-122"/>
                <a:ea typeface="微软雅黑" panose="020B0503020204020204" charset="-122"/>
              </a:rPr>
              <a:t>的边距属性包括</a:t>
            </a:r>
            <a:r>
              <a:rPr lang="zh-CN" altLang="en-US" dirty="0">
                <a:solidFill>
                  <a:srgbClr val="1369B2"/>
                </a:solidFill>
                <a:latin typeface="微软雅黑" panose="020B0503020204020204" charset="-122"/>
                <a:ea typeface="微软雅黑" panose="020B0503020204020204" charset="-122"/>
              </a:rPr>
              <a:t>“内边距”</a:t>
            </a:r>
            <a:r>
              <a:rPr lang="zh-CN" altLang="en-US" dirty="0">
                <a:latin typeface="微软雅黑" panose="020B0503020204020204" charset="-122"/>
                <a:ea typeface="微软雅黑" panose="020B0503020204020204" charset="-122"/>
              </a:rPr>
              <a:t>和</a:t>
            </a:r>
            <a:r>
              <a:rPr lang="zh-CN" altLang="en-US" dirty="0">
                <a:solidFill>
                  <a:srgbClr val="1369B2"/>
                </a:solidFill>
                <a:latin typeface="微软雅黑" panose="020B0503020204020204" charset="-122"/>
                <a:ea typeface="微软雅黑" panose="020B0503020204020204" charset="-122"/>
              </a:rPr>
              <a:t>“外边距”</a:t>
            </a:r>
            <a:r>
              <a:rPr lang="zh-CN" altLang="en-US" dirty="0">
                <a:latin typeface="微软雅黑" panose="020B0503020204020204" charset="-122"/>
                <a:ea typeface="微软雅黑" panose="020B0503020204020204" charset="-122"/>
              </a:rPr>
              <a:t>两种</a:t>
            </a:r>
            <a:endParaRPr lang="zh-CN" altLang="en-US" dirty="0">
              <a:latin typeface="微软雅黑" panose="020B0503020204020204" charset="-122"/>
              <a:ea typeface="微软雅黑" panose="020B0503020204020204" charset="-122"/>
            </a:endParaRPr>
          </a:p>
        </p:txBody>
      </p:sp>
      <p:sp>
        <p:nvSpPr>
          <p:cNvPr id="33831" name="矩形 5"/>
          <p:cNvSpPr/>
          <p:nvPr/>
        </p:nvSpPr>
        <p:spPr>
          <a:xfrm>
            <a:off x="2800350" y="2495550"/>
            <a:ext cx="2700655" cy="398780"/>
          </a:xfrm>
          <a:prstGeom prst="rect">
            <a:avLst/>
          </a:prstGeom>
          <a:noFill/>
          <a:ln w="9525">
            <a:noFill/>
          </a:ln>
        </p:spPr>
        <p:txBody>
          <a:bodyPr>
            <a:spAutoFit/>
          </a:bodyPr>
          <a:p>
            <a:pPr algn="ctr"/>
            <a:r>
              <a:rPr lang="zh-CN" altLang="en-US" sz="2000" b="1" dirty="0">
                <a:solidFill>
                  <a:schemeClr val="bg1"/>
                </a:solidFill>
                <a:latin typeface="微软雅黑" panose="020B0503020204020204" charset="-122"/>
                <a:ea typeface="微软雅黑" panose="020B0503020204020204" charset="-122"/>
              </a:rPr>
              <a:t>内距</a:t>
            </a:r>
            <a:endParaRPr lang="zh-CN" altLang="en-US" sz="2000" b="1" dirty="0">
              <a:solidFill>
                <a:schemeClr val="bg1"/>
              </a:solidFill>
              <a:latin typeface="Arial" panose="020B0604020202020204" pitchFamily="34" charset="0"/>
            </a:endParaRPr>
          </a:p>
        </p:txBody>
      </p:sp>
      <p:grpSp>
        <p:nvGrpSpPr>
          <p:cNvPr id="33800" name="组合 23"/>
          <p:cNvGrpSpPr/>
          <p:nvPr/>
        </p:nvGrpSpPr>
        <p:grpSpPr>
          <a:xfrm>
            <a:off x="6662738" y="2495550"/>
            <a:ext cx="2698750" cy="441325"/>
            <a:chOff x="1168400" y="2592593"/>
            <a:chExt cx="2700170" cy="441063"/>
          </a:xfrm>
        </p:grpSpPr>
        <p:sp>
          <p:nvSpPr>
            <p:cNvPr id="33828" name="矩形 24"/>
            <p:cNvSpPr/>
            <p:nvPr/>
          </p:nvSpPr>
          <p:spPr>
            <a:xfrm>
              <a:off x="1168400" y="2592593"/>
              <a:ext cx="2700170" cy="441063"/>
            </a:xfrm>
            <a:prstGeom prst="rect">
              <a:avLst/>
            </a:prstGeom>
            <a:solidFill>
              <a:srgbClr val="00B0F0"/>
            </a:solidFill>
            <a:ln w="28575">
              <a:noFill/>
            </a:ln>
          </p:spPr>
          <p:txBody>
            <a:bodyPr/>
            <a:p>
              <a:pPr eaLnBrk="1" hangingPunct="1">
                <a:buFont typeface="Arial" panose="020B0604020202020204" pitchFamily="34" charset="0"/>
              </a:pPr>
              <a:endParaRPr lang="zh-CN" altLang="en-US" dirty="0">
                <a:latin typeface="Arial" panose="020B0604020202020204" pitchFamily="34" charset="0"/>
              </a:endParaRPr>
            </a:p>
          </p:txBody>
        </p:sp>
        <p:sp>
          <p:nvSpPr>
            <p:cNvPr id="33829" name="矩形 26"/>
            <p:cNvSpPr/>
            <p:nvPr/>
          </p:nvSpPr>
          <p:spPr>
            <a:xfrm>
              <a:off x="1168400" y="2592593"/>
              <a:ext cx="2700170" cy="398543"/>
            </a:xfrm>
            <a:prstGeom prst="rect">
              <a:avLst/>
            </a:prstGeom>
            <a:noFill/>
            <a:ln w="9525">
              <a:noFill/>
            </a:ln>
          </p:spPr>
          <p:txBody>
            <a:bodyPr>
              <a:spAutoFit/>
            </a:bodyPr>
            <a:p>
              <a:pPr algn="ctr"/>
              <a:r>
                <a:rPr lang="zh-CN" altLang="en-US" sz="2000" b="1" dirty="0">
                  <a:solidFill>
                    <a:schemeClr val="bg1"/>
                  </a:solidFill>
                  <a:latin typeface="微软雅黑" panose="020B0503020204020204" charset="-122"/>
                  <a:ea typeface="微软雅黑" panose="020B0503020204020204" charset="-122"/>
                </a:rPr>
                <a:t>外边距</a:t>
              </a:r>
              <a:endParaRPr lang="zh-CN" altLang="en-US" sz="2000" b="1" dirty="0">
                <a:solidFill>
                  <a:schemeClr val="bg1"/>
                </a:solidFill>
                <a:latin typeface="Arial" panose="020B0604020202020204" pitchFamily="34" charset="0"/>
              </a:endParaRPr>
            </a:p>
          </p:txBody>
        </p:sp>
      </p:grpSp>
      <p:grpSp>
        <p:nvGrpSpPr>
          <p:cNvPr id="53" name="组合 52"/>
          <p:cNvGrpSpPr/>
          <p:nvPr/>
        </p:nvGrpSpPr>
        <p:grpSpPr>
          <a:xfrm>
            <a:off x="2209800" y="2495233"/>
            <a:ext cx="2700338" cy="441325"/>
            <a:chOff x="1168400" y="2592593"/>
            <a:chExt cx="2700170" cy="441063"/>
          </a:xfrm>
        </p:grpSpPr>
        <p:sp>
          <p:nvSpPr>
            <p:cNvPr id="54" name="矩形 53"/>
            <p:cNvSpPr/>
            <p:nvPr/>
          </p:nvSpPr>
          <p:spPr bwMode="auto">
            <a:xfrm>
              <a:off x="1168400" y="2592593"/>
              <a:ext cx="2700170" cy="441063"/>
            </a:xfrm>
            <a:prstGeom prst="rect">
              <a:avLst/>
            </a:prstGeom>
            <a:solidFill>
              <a:schemeClr val="tx1">
                <a:lumMod val="50000"/>
                <a:lumOff val="50000"/>
              </a:schemeClr>
            </a:solidFill>
            <a:ln w="2857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825" name="矩形 54"/>
            <p:cNvSpPr/>
            <p:nvPr/>
          </p:nvSpPr>
          <p:spPr>
            <a:xfrm>
              <a:off x="1168400" y="2592593"/>
              <a:ext cx="2700170" cy="398543"/>
            </a:xfrm>
            <a:prstGeom prst="rect">
              <a:avLst/>
            </a:prstGeom>
            <a:noFill/>
            <a:ln w="9525">
              <a:noFill/>
            </a:ln>
          </p:spPr>
          <p:txBody>
            <a:bodyPr>
              <a:spAutoFit/>
            </a:bodyPr>
            <a:p>
              <a:pPr algn="ctr"/>
              <a:r>
                <a:rPr lang="zh-CN" altLang="en-US" sz="2000" b="1" dirty="0">
                  <a:solidFill>
                    <a:schemeClr val="bg1"/>
                  </a:solidFill>
                  <a:latin typeface="微软雅黑" panose="020B0503020204020204" charset="-122"/>
                  <a:ea typeface="微软雅黑" panose="020B0503020204020204" charset="-122"/>
                </a:rPr>
                <a:t>内边距</a:t>
              </a:r>
              <a:endParaRPr lang="zh-CN" altLang="en-US" sz="2000" b="1" dirty="0">
                <a:solidFill>
                  <a:schemeClr val="bg1"/>
                </a:solidFill>
                <a:latin typeface="Arial" panose="020B0604020202020204" pitchFamily="34" charset="0"/>
              </a:endParaRPr>
            </a:p>
          </p:txBody>
        </p:sp>
      </p:grpSp>
      <p:grpSp>
        <p:nvGrpSpPr>
          <p:cNvPr id="56" name="Organization Chart 14"/>
          <p:cNvGrpSpPr>
            <a:grpSpLocks noRot="1"/>
          </p:cNvGrpSpPr>
          <p:nvPr/>
        </p:nvGrpSpPr>
        <p:grpSpPr>
          <a:xfrm>
            <a:off x="5811838" y="3060700"/>
            <a:ext cx="3540125" cy="3586163"/>
            <a:chOff x="-148" y="432"/>
            <a:chExt cx="1250" cy="2496"/>
          </a:xfrm>
        </p:grpSpPr>
        <p:sp>
          <p:nvSpPr>
            <p:cNvPr id="33814" name="_s12293"/>
            <p:cNvSpPr>
              <a:spLocks noChangeArrowheads="1"/>
            </p:cNvSpPr>
            <p:nvPr/>
          </p:nvSpPr>
          <p:spPr bwMode="auto">
            <a:xfrm>
              <a:off x="444" y="432"/>
              <a:ext cx="658" cy="288"/>
            </a:xfrm>
            <a:prstGeom prst="roundRect">
              <a:avLst>
                <a:gd name="adj" fmla="val 16667"/>
              </a:avLst>
            </a:prstGeom>
            <a:noFill/>
            <a:ln w="9525">
              <a:solidFill>
                <a:srgbClr val="00ACE6"/>
              </a:solidFill>
              <a:round/>
            </a:ln>
            <a:effectLst/>
            <a:extLst>
              <a:ext uri="{909E8E84-426E-40DD-AFC4-6F175D3DCCD1}">
                <a14:hiddenFill xmlns:a14="http://schemas.microsoft.com/office/drawing/2010/main">
                  <a:solidFill>
                    <a:srgbClr val="A3EEE8"/>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170" tIns="46990" rIns="90170" bIns="46990"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rPr>
                <a:t>外边距（margin）</a:t>
              </a:r>
              <a:endParaRPr kumimoji="0" lang="zh-CN" altLang="en-US" sz="16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endParaRPr>
            </a:p>
          </p:txBody>
        </p:sp>
        <p:sp>
          <p:nvSpPr>
            <p:cNvPr id="33815" name="_s12295"/>
            <p:cNvSpPr>
              <a:spLocks noChangeArrowheads="1"/>
            </p:cNvSpPr>
            <p:nvPr/>
          </p:nvSpPr>
          <p:spPr bwMode="auto">
            <a:xfrm>
              <a:off x="-148" y="912"/>
              <a:ext cx="864" cy="288"/>
            </a:xfrm>
            <a:prstGeom prst="roundRect">
              <a:avLst>
                <a:gd name="adj" fmla="val 16667"/>
              </a:avLst>
            </a:prstGeom>
            <a:noFill/>
            <a:ln w="9525">
              <a:solidFill>
                <a:srgbClr val="00ACE6"/>
              </a:solidFill>
              <a:prstDash val="dashDot"/>
              <a:round/>
            </a:ln>
            <a:effectLst/>
            <a:extLst>
              <a:ext uri="{909E8E84-426E-40DD-AFC4-6F175D3DCCD1}">
                <a14:hiddenFill xmlns:a14="http://schemas.microsoft.com/office/drawing/2010/main">
                  <a:solidFill>
                    <a:srgbClr val="00ACE6"/>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170" tIns="46990" rIns="90170" bIns="46990"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rPr>
                <a:t>margin</a:t>
              </a:r>
              <a:r>
                <a:rPr kumimoji="0" lang="zh-CN" altLang="en-US" sz="16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rPr>
                <a:t>-top:上外边距;</a:t>
              </a:r>
              <a:endParaRPr kumimoji="0" lang="zh-CN" altLang="en-US" sz="20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cxnSp>
          <p:nvCxnSpPr>
            <p:cNvPr id="2" name="_s12296"/>
            <p:cNvCxnSpPr>
              <a:stCxn id="33815" idx="3"/>
              <a:endCxn id="33814" idx="2"/>
            </p:cNvCxnSpPr>
            <p:nvPr/>
          </p:nvCxnSpPr>
          <p:spPr>
            <a:xfrm flipV="1">
              <a:off x="716" y="720"/>
              <a:ext cx="57" cy="336"/>
            </a:xfrm>
            <a:prstGeom prst="bentConnector2">
              <a:avLst/>
            </a:prstGeom>
            <a:ln w="28575" cap="flat" cmpd="sng">
              <a:solidFill>
                <a:srgbClr val="00ACE6"/>
              </a:solidFill>
              <a:prstDash val="solid"/>
              <a:miter/>
              <a:headEnd type="none" w="med" len="med"/>
              <a:tailEnd type="none" w="med" len="med"/>
            </a:ln>
          </p:spPr>
        </p:cxnSp>
        <p:sp>
          <p:nvSpPr>
            <p:cNvPr id="33817" name="_s12297"/>
            <p:cNvSpPr>
              <a:spLocks noChangeArrowheads="1"/>
            </p:cNvSpPr>
            <p:nvPr/>
          </p:nvSpPr>
          <p:spPr bwMode="auto">
            <a:xfrm>
              <a:off x="-148" y="1344"/>
              <a:ext cx="864" cy="288"/>
            </a:xfrm>
            <a:prstGeom prst="roundRect">
              <a:avLst>
                <a:gd name="adj" fmla="val 16667"/>
              </a:avLst>
            </a:prstGeom>
            <a:noFill/>
            <a:ln w="9525">
              <a:solidFill>
                <a:srgbClr val="00ACE6"/>
              </a:solidFill>
              <a:prstDash val="dashDot"/>
              <a:round/>
            </a:ln>
            <a:effectLst/>
            <a:extLst>
              <a:ext uri="{909E8E84-426E-40DD-AFC4-6F175D3DCCD1}">
                <a14:hiddenFill xmlns:a14="http://schemas.microsoft.com/office/drawing/2010/main">
                  <a:solidFill>
                    <a:srgbClr val="6B8BDB"/>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170" tIns="46990" rIns="90170" bIns="46990"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rPr>
                <a:t>margin</a:t>
              </a:r>
              <a:r>
                <a:rPr kumimoji="0" lang="zh-CN" altLang="en-US" sz="16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rPr>
                <a:t>-right:右外边距;</a:t>
              </a:r>
              <a:endParaRPr kumimoji="0" lang="zh-CN" altLang="en-US" sz="20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cxnSp>
          <p:nvCxnSpPr>
            <p:cNvPr id="3" name="_s12298"/>
            <p:cNvCxnSpPr>
              <a:stCxn id="33817" idx="3"/>
              <a:endCxn id="33814" idx="2"/>
            </p:cNvCxnSpPr>
            <p:nvPr/>
          </p:nvCxnSpPr>
          <p:spPr>
            <a:xfrm flipV="1">
              <a:off x="716" y="720"/>
              <a:ext cx="57" cy="768"/>
            </a:xfrm>
            <a:prstGeom prst="bentConnector2">
              <a:avLst/>
            </a:prstGeom>
            <a:ln w="28575" cap="flat" cmpd="sng">
              <a:solidFill>
                <a:srgbClr val="00ACE6"/>
              </a:solidFill>
              <a:prstDash val="solid"/>
              <a:miter/>
              <a:headEnd type="none" w="med" len="med"/>
              <a:tailEnd type="none" w="med" len="med"/>
            </a:ln>
          </p:spPr>
        </p:cxnSp>
        <p:sp>
          <p:nvSpPr>
            <p:cNvPr id="33819" name="_s12299"/>
            <p:cNvSpPr>
              <a:spLocks noChangeArrowheads="1"/>
            </p:cNvSpPr>
            <p:nvPr/>
          </p:nvSpPr>
          <p:spPr bwMode="auto">
            <a:xfrm>
              <a:off x="-148" y="1776"/>
              <a:ext cx="864" cy="288"/>
            </a:xfrm>
            <a:prstGeom prst="roundRect">
              <a:avLst>
                <a:gd name="adj" fmla="val 16667"/>
              </a:avLst>
            </a:prstGeom>
            <a:noFill/>
            <a:ln w="9525">
              <a:solidFill>
                <a:srgbClr val="00ACE6"/>
              </a:solidFill>
              <a:prstDash val="dashDot"/>
              <a:round/>
            </a:ln>
            <a:effectLst/>
            <a:extLst>
              <a:ext uri="{909E8E84-426E-40DD-AFC4-6F175D3DCCD1}">
                <a14:hiddenFill xmlns:a14="http://schemas.microsoft.com/office/drawing/2010/main">
                  <a:solidFill>
                    <a:srgbClr val="6B8BDB"/>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170" tIns="46990" rIns="90170" bIns="46990"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rPr>
                <a:t>margin</a:t>
              </a:r>
              <a:r>
                <a:rPr kumimoji="0" lang="zh-CN" altLang="en-US" sz="16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rPr>
                <a:t>-bottom:</a:t>
              </a:r>
              <a:r>
                <a:rPr kumimoji="0" lang="zh-CN" altLang="en-US" sz="14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rPr>
                <a:t>下外边距</a:t>
              </a:r>
              <a:r>
                <a:rPr kumimoji="0" lang="zh-CN" altLang="en-US" sz="16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rPr>
                <a:t>;</a:t>
              </a:r>
              <a:endParaRPr kumimoji="0" lang="zh-CN" altLang="en-US" sz="20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cxnSp>
          <p:nvCxnSpPr>
            <p:cNvPr id="4" name="_s12300"/>
            <p:cNvCxnSpPr>
              <a:stCxn id="33819" idx="3"/>
              <a:endCxn id="33814" idx="2"/>
            </p:cNvCxnSpPr>
            <p:nvPr/>
          </p:nvCxnSpPr>
          <p:spPr>
            <a:xfrm flipV="1">
              <a:off x="716" y="720"/>
              <a:ext cx="57" cy="1200"/>
            </a:xfrm>
            <a:prstGeom prst="bentConnector2">
              <a:avLst/>
            </a:prstGeom>
            <a:ln w="28575" cap="flat" cmpd="sng">
              <a:solidFill>
                <a:srgbClr val="00ACE6"/>
              </a:solidFill>
              <a:prstDash val="solid"/>
              <a:miter/>
              <a:headEnd type="none" w="med" len="med"/>
              <a:tailEnd type="none" w="med" len="med"/>
            </a:ln>
          </p:spPr>
        </p:cxnSp>
        <p:sp>
          <p:nvSpPr>
            <p:cNvPr id="33821" name="_s12301"/>
            <p:cNvSpPr>
              <a:spLocks noChangeArrowheads="1"/>
            </p:cNvSpPr>
            <p:nvPr/>
          </p:nvSpPr>
          <p:spPr bwMode="auto">
            <a:xfrm>
              <a:off x="-148" y="2208"/>
              <a:ext cx="864" cy="288"/>
            </a:xfrm>
            <a:prstGeom prst="roundRect">
              <a:avLst>
                <a:gd name="adj" fmla="val 16667"/>
              </a:avLst>
            </a:prstGeom>
            <a:noFill/>
            <a:ln w="9525">
              <a:solidFill>
                <a:srgbClr val="00ACE6"/>
              </a:solidFill>
              <a:prstDash val="dashDot"/>
              <a:round/>
            </a:ln>
            <a:effectLst/>
            <a:extLst>
              <a:ext uri="{909E8E84-426E-40DD-AFC4-6F175D3DCCD1}">
                <a14:hiddenFill xmlns:a14="http://schemas.microsoft.com/office/drawing/2010/main">
                  <a:solidFill>
                    <a:srgbClr val="00ACE6"/>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170" tIns="46990" rIns="90170" bIns="46990"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rPr>
                <a:t>margin</a:t>
              </a:r>
              <a:r>
                <a:rPr kumimoji="0" lang="zh-CN" altLang="en-US" sz="16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rPr>
                <a:t>-left:左外边距;</a:t>
              </a:r>
              <a:endParaRPr kumimoji="0" lang="zh-CN" altLang="en-US" sz="20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cxnSp>
          <p:nvCxnSpPr>
            <p:cNvPr id="5" name="_s12302"/>
            <p:cNvCxnSpPr>
              <a:stCxn id="33821" idx="3"/>
              <a:endCxn id="33814" idx="2"/>
            </p:cNvCxnSpPr>
            <p:nvPr/>
          </p:nvCxnSpPr>
          <p:spPr>
            <a:xfrm flipV="1">
              <a:off x="716" y="720"/>
              <a:ext cx="57" cy="1632"/>
            </a:xfrm>
            <a:prstGeom prst="bentConnector2">
              <a:avLst/>
            </a:prstGeom>
            <a:ln w="28575" cap="flat" cmpd="sng">
              <a:solidFill>
                <a:srgbClr val="00ACE6"/>
              </a:solidFill>
              <a:prstDash val="solid"/>
              <a:miter/>
              <a:headEnd type="none" w="med" len="med"/>
              <a:tailEnd type="none" w="med" len="med"/>
            </a:ln>
          </p:spPr>
        </p:cxnSp>
        <p:sp>
          <p:nvSpPr>
            <p:cNvPr id="33823" name="_s12303"/>
            <p:cNvSpPr>
              <a:spLocks noChangeArrowheads="1"/>
            </p:cNvSpPr>
            <p:nvPr/>
          </p:nvSpPr>
          <p:spPr bwMode="auto">
            <a:xfrm>
              <a:off x="-148" y="2640"/>
              <a:ext cx="864" cy="288"/>
            </a:xfrm>
            <a:prstGeom prst="roundRect">
              <a:avLst>
                <a:gd name="adj" fmla="val 16667"/>
              </a:avLst>
            </a:prstGeom>
            <a:noFill/>
            <a:ln w="9525">
              <a:solidFill>
                <a:srgbClr val="00ACE6"/>
              </a:solidFill>
              <a:prstDash val="dashDot"/>
              <a:round/>
            </a:ln>
            <a:effectLst/>
            <a:extLst>
              <a:ext uri="{909E8E84-426E-40DD-AFC4-6F175D3DCCD1}">
                <a14:hiddenFill xmlns:a14="http://schemas.microsoft.com/office/drawing/2010/main">
                  <a:solidFill>
                    <a:srgbClr val="6B8BDB"/>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170" tIns="46990" rIns="90170" bIns="46990"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rPr>
                <a:t>margin</a:t>
              </a:r>
              <a:r>
                <a:rPr kumimoji="0" lang="zh-CN" altLang="en-US" sz="16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rPr>
                <a:t>:四边外边距;</a:t>
              </a:r>
              <a:endParaRPr kumimoji="0" lang="zh-CN" altLang="en-US" sz="20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cxnSp>
          <p:nvCxnSpPr>
            <p:cNvPr id="6" name="_s12304"/>
            <p:cNvCxnSpPr>
              <a:stCxn id="33823" idx="3"/>
              <a:endCxn id="33814" idx="2"/>
            </p:cNvCxnSpPr>
            <p:nvPr/>
          </p:nvCxnSpPr>
          <p:spPr>
            <a:xfrm flipV="1">
              <a:off x="716" y="720"/>
              <a:ext cx="57" cy="2064"/>
            </a:xfrm>
            <a:prstGeom prst="bentConnector2">
              <a:avLst/>
            </a:prstGeom>
            <a:ln w="28575" cap="flat" cmpd="sng">
              <a:solidFill>
                <a:srgbClr val="00ACE6"/>
              </a:solidFill>
              <a:prstDash val="solid"/>
              <a:miter/>
              <a:headEnd type="none" w="med" len="med"/>
              <a:tailEnd type="none" w="med" len="med"/>
            </a:ln>
          </p:spPr>
        </p:cxnSp>
      </p:grpSp>
      <p:grpSp>
        <p:nvGrpSpPr>
          <p:cNvPr id="68" name="组合 67"/>
          <p:cNvGrpSpPr/>
          <p:nvPr/>
        </p:nvGrpSpPr>
        <p:grpSpPr>
          <a:xfrm>
            <a:off x="1965325" y="3325813"/>
            <a:ext cx="3189288" cy="2881946"/>
            <a:chOff x="856720" y="3109601"/>
            <a:chExt cx="3189551" cy="2883323"/>
          </a:xfrm>
        </p:grpSpPr>
        <p:sp>
          <p:nvSpPr>
            <p:cNvPr id="33806" name="虚尾箭头 28"/>
            <p:cNvSpPr/>
            <p:nvPr/>
          </p:nvSpPr>
          <p:spPr>
            <a:xfrm>
              <a:off x="1007271" y="4025721"/>
              <a:ext cx="246695" cy="411162"/>
            </a:xfrm>
            <a:custGeom>
              <a:avLst/>
              <a:gdLst>
                <a:gd name="txL" fmla="*/ 3375 w 21600"/>
                <a:gd name="txT" fmla="*/ 5400 h 21600"/>
                <a:gd name="txR" fmla="*/ 16693 w 21600"/>
                <a:gd name="txB" fmla="*/ 16200 h 21600"/>
              </a:gdLst>
              <a:ahLst/>
              <a:cxnLst>
                <a:cxn ang="17694720">
                  <a:pos x="2147483647" y="0"/>
                </a:cxn>
                <a:cxn ang="11796480">
                  <a:pos x="0" y="2147483647"/>
                </a:cxn>
                <a:cxn ang="5898240">
                  <a:pos x="2147483647" y="2147483647"/>
                </a:cxn>
                <a:cxn ang="0">
                  <a:pos x="2147483647" y="2147483647"/>
                </a:cxn>
              </a:cxnLst>
              <a:rect l="txL" t="txT" r="txR" b="txB"/>
              <a:pathLst>
                <a:path w="21600" h="21600">
                  <a:moveTo>
                    <a:pt x="11786" y="0"/>
                  </a:moveTo>
                  <a:lnTo>
                    <a:pt x="11786" y="5400"/>
                  </a:lnTo>
                  <a:lnTo>
                    <a:pt x="3375" y="5400"/>
                  </a:lnTo>
                  <a:lnTo>
                    <a:pt x="3375" y="16200"/>
                  </a:lnTo>
                  <a:lnTo>
                    <a:pt x="11786" y="16200"/>
                  </a:lnTo>
                  <a:lnTo>
                    <a:pt x="11786" y="21600"/>
                  </a:lnTo>
                  <a:lnTo>
                    <a:pt x="21600" y="10800"/>
                  </a:lnTo>
                  <a:lnTo>
                    <a:pt x="11786"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ACE6">
                <a:alpha val="100000"/>
              </a:srgbClr>
            </a:solidFill>
            <a:ln w="19050" cap="flat" cmpd="sng">
              <a:solidFill>
                <a:srgbClr val="00ACE6">
                  <a:alpha val="100000"/>
                </a:srgbClr>
              </a:solidFill>
              <a:prstDash val="solid"/>
              <a:miter lim="800000"/>
              <a:headEnd type="none" w="med" len="med"/>
              <a:tailEnd type="none" w="med" len="med"/>
            </a:ln>
          </p:spPr>
          <p:txBody>
            <a:bodyPr/>
            <a:p>
              <a:endParaRPr lang="zh-CN" altLang="en-US"/>
            </a:p>
          </p:txBody>
        </p:sp>
        <p:sp>
          <p:nvSpPr>
            <p:cNvPr id="33808" name="Text Box 8"/>
            <p:cNvSpPr txBox="1">
              <a:spLocks noChangeArrowheads="1"/>
            </p:cNvSpPr>
            <p:nvPr/>
          </p:nvSpPr>
          <p:spPr bwMode="auto">
            <a:xfrm>
              <a:off x="1431442" y="3973613"/>
              <a:ext cx="2592602" cy="460595"/>
            </a:xfrm>
            <a:prstGeom prst="rect">
              <a:avLst/>
            </a:prstGeom>
            <a:solidFill>
              <a:srgbClr val="00ACE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smtClean="0">
                  <a:ln>
                    <a:noFill/>
                  </a:ln>
                  <a:solidFill>
                    <a:schemeClr val="bg1"/>
                  </a:solidFill>
                  <a:effectLst/>
                  <a:uLnTx/>
                  <a:uFillTx/>
                  <a:latin typeface="微软雅黑" panose="020B0503020204020204" charset="-122"/>
                  <a:ea typeface="微软雅黑" panose="020B0503020204020204" charset="-122"/>
                  <a:cs typeface="+mn-cs"/>
                </a:rPr>
                <a:t>margin:5px  /*四边外边距为5像素宽度*/</a:t>
              </a:r>
              <a:endParaRPr kumimoji="0" lang="zh-CN" altLang="en-US" sz="1200" b="0" i="0" u="none" strike="noStrike" kern="1200" cap="none" spc="0" normalizeH="0" baseline="0" noProof="0" smtClean="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 name="虚尾箭头 28"/>
            <p:cNvSpPr/>
            <p:nvPr/>
          </p:nvSpPr>
          <p:spPr>
            <a:xfrm>
              <a:off x="1007271" y="4675171"/>
              <a:ext cx="246695" cy="411162"/>
            </a:xfrm>
            <a:custGeom>
              <a:avLst/>
              <a:gdLst>
                <a:gd name="txL" fmla="*/ 3375 w 21600"/>
                <a:gd name="txT" fmla="*/ 5400 h 21600"/>
                <a:gd name="txR" fmla="*/ 16693 w 21600"/>
                <a:gd name="txB" fmla="*/ 16200 h 21600"/>
              </a:gdLst>
              <a:ahLst/>
              <a:cxnLst>
                <a:cxn ang="17694720">
                  <a:pos x="2147483647" y="0"/>
                </a:cxn>
                <a:cxn ang="11796480">
                  <a:pos x="0" y="2147483647"/>
                </a:cxn>
                <a:cxn ang="5898240">
                  <a:pos x="2147483647" y="2147483647"/>
                </a:cxn>
                <a:cxn ang="0">
                  <a:pos x="2147483647" y="2147483647"/>
                </a:cxn>
              </a:cxnLst>
              <a:rect l="txL" t="txT" r="txR" b="txB"/>
              <a:pathLst>
                <a:path w="21600" h="21600">
                  <a:moveTo>
                    <a:pt x="11786" y="0"/>
                  </a:moveTo>
                  <a:lnTo>
                    <a:pt x="11786" y="5400"/>
                  </a:lnTo>
                  <a:lnTo>
                    <a:pt x="3375" y="5400"/>
                  </a:lnTo>
                  <a:lnTo>
                    <a:pt x="3375" y="16200"/>
                  </a:lnTo>
                  <a:lnTo>
                    <a:pt x="11786" y="16200"/>
                  </a:lnTo>
                  <a:lnTo>
                    <a:pt x="11786" y="21600"/>
                  </a:lnTo>
                  <a:lnTo>
                    <a:pt x="21600" y="10800"/>
                  </a:lnTo>
                  <a:lnTo>
                    <a:pt x="11786"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ACE6">
                <a:alpha val="100000"/>
              </a:srgbClr>
            </a:solidFill>
            <a:ln w="19050" cap="flat" cmpd="sng">
              <a:solidFill>
                <a:srgbClr val="00ACE6">
                  <a:alpha val="100000"/>
                </a:srgbClr>
              </a:solidFill>
              <a:prstDash val="solid"/>
              <a:miter lim="800000"/>
              <a:headEnd type="none" w="med" len="med"/>
              <a:tailEnd type="none" w="med" len="med"/>
            </a:ln>
          </p:spPr>
          <p:txBody>
            <a:bodyPr/>
            <a:p>
              <a:endParaRPr lang="zh-CN" altLang="en-US"/>
            </a:p>
          </p:txBody>
        </p:sp>
        <p:sp>
          <p:nvSpPr>
            <p:cNvPr id="33810" name="Text Box 15"/>
            <p:cNvSpPr txBox="1">
              <a:spLocks noChangeArrowheads="1"/>
            </p:cNvSpPr>
            <p:nvPr/>
          </p:nvSpPr>
          <p:spPr bwMode="auto">
            <a:xfrm>
              <a:off x="1431442" y="4648623"/>
              <a:ext cx="2592602" cy="460595"/>
            </a:xfrm>
            <a:prstGeom prst="rect">
              <a:avLst/>
            </a:prstGeom>
            <a:solidFill>
              <a:srgbClr val="00ACE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smtClean="0">
                  <a:ln>
                    <a:noFill/>
                  </a:ln>
                  <a:solidFill>
                    <a:schemeClr val="bg1"/>
                  </a:solidFill>
                  <a:effectLst/>
                  <a:uLnTx/>
                  <a:uFillTx/>
                  <a:latin typeface="微软雅黑" panose="020B0503020204020204" charset="-122"/>
                  <a:ea typeface="微软雅黑" panose="020B0503020204020204" charset="-122"/>
                  <a:cs typeface="+mn-cs"/>
                </a:rPr>
                <a:t>margin:5px 3px  /*上下外边距为5像素，左右外边距为3像素*/</a:t>
              </a:r>
              <a:endParaRPr kumimoji="0" lang="zh-CN" altLang="en-US" sz="1200" b="0" i="0" u="none" strike="noStrike" kern="1200" cap="none" spc="0" normalizeH="0" baseline="0" noProof="0" smtClean="0">
                <a:ln>
                  <a:noFill/>
                </a:ln>
                <a:solidFill>
                  <a:schemeClr val="bg1"/>
                </a:solidFill>
                <a:effectLst/>
                <a:uLnTx/>
                <a:uFillTx/>
                <a:latin typeface="微软雅黑" panose="020B0503020204020204" charset="-122"/>
                <a:ea typeface="微软雅黑" panose="020B0503020204020204" charset="-122"/>
                <a:cs typeface="+mn-cs"/>
              </a:endParaRPr>
            </a:p>
          </p:txBody>
        </p:sp>
        <p:sp>
          <p:nvSpPr>
            <p:cNvPr id="8" name="虚尾箭头 28"/>
            <p:cNvSpPr/>
            <p:nvPr/>
          </p:nvSpPr>
          <p:spPr>
            <a:xfrm>
              <a:off x="1007271" y="5465751"/>
              <a:ext cx="246695" cy="411162"/>
            </a:xfrm>
            <a:custGeom>
              <a:avLst/>
              <a:gdLst>
                <a:gd name="txL" fmla="*/ 3375 w 21600"/>
                <a:gd name="txT" fmla="*/ 5400 h 21600"/>
                <a:gd name="txR" fmla="*/ 16693 w 21600"/>
                <a:gd name="txB" fmla="*/ 16200 h 21600"/>
              </a:gdLst>
              <a:ahLst/>
              <a:cxnLst>
                <a:cxn ang="17694720">
                  <a:pos x="2147483647" y="0"/>
                </a:cxn>
                <a:cxn ang="11796480">
                  <a:pos x="0" y="2147483647"/>
                </a:cxn>
                <a:cxn ang="5898240">
                  <a:pos x="2147483647" y="2147483647"/>
                </a:cxn>
                <a:cxn ang="0">
                  <a:pos x="2147483647" y="2147483647"/>
                </a:cxn>
              </a:cxnLst>
              <a:rect l="txL" t="txT" r="txR" b="txB"/>
              <a:pathLst>
                <a:path w="21600" h="21600">
                  <a:moveTo>
                    <a:pt x="11786" y="0"/>
                  </a:moveTo>
                  <a:lnTo>
                    <a:pt x="11786" y="5400"/>
                  </a:lnTo>
                  <a:lnTo>
                    <a:pt x="3375" y="5400"/>
                  </a:lnTo>
                  <a:lnTo>
                    <a:pt x="3375" y="16200"/>
                  </a:lnTo>
                  <a:lnTo>
                    <a:pt x="11786" y="16200"/>
                  </a:lnTo>
                  <a:lnTo>
                    <a:pt x="11786" y="21600"/>
                  </a:lnTo>
                  <a:lnTo>
                    <a:pt x="21600" y="10800"/>
                  </a:lnTo>
                  <a:lnTo>
                    <a:pt x="11786"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ACE6">
                <a:alpha val="100000"/>
              </a:srgbClr>
            </a:solidFill>
            <a:ln w="19050" cap="flat" cmpd="sng">
              <a:solidFill>
                <a:srgbClr val="00ACE6">
                  <a:alpha val="100000"/>
                </a:srgbClr>
              </a:solidFill>
              <a:prstDash val="solid"/>
              <a:miter lim="800000"/>
              <a:headEnd type="none" w="med" len="med"/>
              <a:tailEnd type="none" w="med" len="med"/>
            </a:ln>
          </p:spPr>
          <p:txBody>
            <a:bodyPr/>
            <a:p>
              <a:endParaRPr lang="zh-CN" altLang="en-US"/>
            </a:p>
          </p:txBody>
        </p:sp>
        <p:sp>
          <p:nvSpPr>
            <p:cNvPr id="33812" name="Text Box 17"/>
            <p:cNvSpPr txBox="1">
              <a:spLocks noChangeArrowheads="1"/>
            </p:cNvSpPr>
            <p:nvPr/>
          </p:nvSpPr>
          <p:spPr bwMode="auto">
            <a:xfrm>
              <a:off x="1431442" y="5347456"/>
              <a:ext cx="2592602" cy="645468"/>
            </a:xfrm>
            <a:prstGeom prst="rect">
              <a:avLst/>
            </a:prstGeom>
            <a:solidFill>
              <a:srgbClr val="00ACE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smtClean="0">
                  <a:ln>
                    <a:noFill/>
                  </a:ln>
                  <a:solidFill>
                    <a:schemeClr val="bg1"/>
                  </a:solidFill>
                  <a:effectLst/>
                  <a:uLnTx/>
                  <a:uFillTx/>
                  <a:latin typeface="微软雅黑" panose="020B0503020204020204" charset="-122"/>
                  <a:ea typeface="微软雅黑" panose="020B0503020204020204" charset="-122"/>
                  <a:cs typeface="+mn-cs"/>
                </a:rPr>
                <a:t>margin:5px 3px 4px  /*外边距：上为5像素，左右为3像素，下为4像素*/</a:t>
              </a:r>
              <a:endParaRPr kumimoji="0" lang="zh-CN" altLang="en-US" sz="1200" b="0" i="0" u="none" strike="noStrike" kern="1200" cap="none" spc="0" normalizeH="0" baseline="0" noProof="0" smtClean="0">
                <a:ln>
                  <a:noFill/>
                </a:ln>
                <a:solidFill>
                  <a:schemeClr val="bg1"/>
                </a:solidFill>
                <a:effectLst/>
                <a:uLnTx/>
                <a:uFillTx/>
                <a:latin typeface="微软雅黑" panose="020B0503020204020204" charset="-122"/>
                <a:ea typeface="微软雅黑" panose="020B0503020204020204" charset="-122"/>
                <a:cs typeface="+mn-cs"/>
              </a:endParaRPr>
            </a:p>
          </p:txBody>
        </p:sp>
        <p:sp>
          <p:nvSpPr>
            <p:cNvPr id="9" name="矩形 1"/>
            <p:cNvSpPr/>
            <p:nvPr/>
          </p:nvSpPr>
          <p:spPr>
            <a:xfrm>
              <a:off x="856720" y="3109601"/>
              <a:ext cx="3189551" cy="583844"/>
            </a:xfrm>
            <a:prstGeom prst="rect">
              <a:avLst/>
            </a:prstGeom>
            <a:noFill/>
            <a:ln w="9525">
              <a:noFill/>
            </a:ln>
          </p:spPr>
          <p:txBody>
            <a:bodyPr>
              <a:spAutoFit/>
            </a:bodyPr>
            <a:p>
              <a:pPr eaLnBrk="1" hangingPunct="1">
                <a:buFont typeface="Arial" panose="020B0604020202020204" pitchFamily="34" charset="0"/>
              </a:pPr>
              <a:r>
                <a:rPr lang="zh-CN" altLang="en-US" sz="1600" dirty="0">
                  <a:solidFill>
                    <a:srgbClr val="00B0F0"/>
                  </a:solidFill>
                  <a:latin typeface="微软雅黑" panose="020B0503020204020204" charset="-122"/>
                  <a:ea typeface="微软雅黑" panose="020B0503020204020204" charset="-122"/>
                </a:rPr>
                <a:t>注意：和内边距不同，外边距margin允许使用负值</a:t>
              </a:r>
              <a:endParaRPr lang="zh-CN" altLang="en-US" sz="1600" dirty="0">
                <a:solidFill>
                  <a:srgbClr val="00B0F0"/>
                </a:solidFill>
                <a:latin typeface="微软雅黑" panose="020B0503020204020204" charset="-122"/>
                <a:ea typeface="微软雅黑" panose="020B0503020204020204" charset="-122"/>
              </a:endParaRPr>
            </a:p>
          </p:txBody>
        </p:sp>
      </p:grpSp>
      <p:sp>
        <p:nvSpPr>
          <p:cNvPr id="12" name="灯片编号占位符 11"/>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inVertical)">
                                      <p:cBhvr>
                                        <p:cTn id="7" dur="500"/>
                                        <p:tgtEl>
                                          <p:spTgt spid="5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wipe(up)">
                                      <p:cBhvr>
                                        <p:cTn id="11" dur="500"/>
                                        <p:tgtEl>
                                          <p:spTgt spid="5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080" y="236220"/>
            <a:ext cx="3449320" cy="523240"/>
          </a:xfrm>
        </p:spPr>
        <p:txBody>
          <a:bodyPr>
            <a:normAutofit fontScale="90000"/>
          </a:bodyPr>
          <a:lstStyle/>
          <a:p>
            <a:r>
              <a:rPr lang="zh-CN" altLang="en-US" smtClean="0"/>
              <a:t>外边距的妙用</a:t>
            </a:r>
            <a:endParaRPr lang="zh-CN" altLang="en-US" dirty="0"/>
          </a:p>
        </p:txBody>
      </p:sp>
      <p:sp>
        <p:nvSpPr>
          <p:cNvPr id="3" name="内容占位符 2"/>
          <p:cNvSpPr>
            <a:spLocks noGrp="1"/>
          </p:cNvSpPr>
          <p:nvPr>
            <p:ph idx="1"/>
          </p:nvPr>
        </p:nvSpPr>
        <p:spPr/>
        <p:txBody>
          <a:bodyPr>
            <a:normAutofit lnSpcReduction="20000"/>
          </a:bodyPr>
          <a:lstStyle/>
          <a:p>
            <a:r>
              <a:rPr lang="zh-CN" altLang="en-US" dirty="0" smtClean="0"/>
              <a:t>网页居中对齐</a:t>
            </a:r>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a:t>                网页居中</a:t>
            </a:r>
            <a:r>
              <a:rPr lang="zh-CN" altLang="en-US" dirty="0" smtClean="0"/>
              <a:t>对齐的必要条件</a:t>
            </a:r>
            <a:endParaRPr lang="en-US" altLang="zh-CN" dirty="0" smtClean="0"/>
          </a:p>
          <a:p>
            <a:pPr lvl="1"/>
            <a:r>
              <a:rPr lang="zh-CN" altLang="en-US" dirty="0"/>
              <a:t>块</a:t>
            </a:r>
            <a:r>
              <a:rPr lang="zh-CN" altLang="en-US" dirty="0" smtClean="0"/>
              <a:t>元素</a:t>
            </a:r>
            <a:endParaRPr lang="en-US" altLang="zh-CN" dirty="0" smtClean="0"/>
          </a:p>
          <a:p>
            <a:pPr lvl="1"/>
            <a:r>
              <a:rPr lang="zh-CN" altLang="en-US" dirty="0" smtClean="0"/>
              <a:t>固定宽度</a:t>
            </a:r>
            <a:endParaRPr lang="zh-CN" altLang="en-US" dirty="0"/>
          </a:p>
          <a:p>
            <a:endParaRPr lang="en-US" altLang="zh-CN" dirty="0" smtClean="0"/>
          </a:p>
          <a:p>
            <a:endParaRPr lang="zh-CN" altLang="en-US" dirty="0"/>
          </a:p>
        </p:txBody>
      </p:sp>
      <p:sp>
        <p:nvSpPr>
          <p:cNvPr id="5" name="AutoShape 3"/>
          <p:cNvSpPr>
            <a:spLocks noChangeArrowheads="1"/>
          </p:cNvSpPr>
          <p:nvPr/>
        </p:nvSpPr>
        <p:spPr bwMode="auto">
          <a:xfrm>
            <a:off x="1009627" y="2437755"/>
            <a:ext cx="2571768" cy="450849"/>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a:spAutoFit/>
          </a:bodyPr>
          <a:lstStyle/>
          <a:p>
            <a:pPr algn="l" defTabSz="723900">
              <a:lnSpc>
                <a:spcPct val="130000"/>
              </a:lnSpc>
              <a:spcAft>
                <a:spcPts val="0"/>
              </a:spcAft>
              <a:buClr>
                <a:schemeClr val="folHlink"/>
              </a:buClr>
              <a:buSzPct val="60000"/>
              <a:tabLst>
                <a:tab pos="444500" algn="l"/>
              </a:tabLst>
              <a:defRPr/>
            </a:pPr>
            <a:r>
              <a:rPr lang="en-US" altLang="zh-CN" b="1" dirty="0" smtClean="0">
                <a:solidFill>
                  <a:schemeClr val="accent5">
                    <a:lumMod val="10000"/>
                  </a:schemeClr>
                </a:solidFill>
                <a:latin typeface="+mn-lt"/>
              </a:rPr>
              <a:t>margin:0px  auto;</a:t>
            </a:r>
            <a:endParaRPr lang="zh-CN" altLang="zh-CN" b="1" dirty="0">
              <a:solidFill>
                <a:schemeClr val="accent5">
                  <a:lumMod val="10000"/>
                </a:schemeClr>
              </a:solidFill>
              <a:latin typeface="+mn-lt"/>
            </a:endParaRPr>
          </a:p>
        </p:txBody>
      </p:sp>
      <p:pic>
        <p:nvPicPr>
          <p:cNvPr id="2050" name="Picture 2" descr="C:\Users\yaling.he\Desktop\Chapter06截图\Chapter06截图\图6.5  居中显示的页面效果.bmp"/>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87364" y="1412270"/>
            <a:ext cx="3892330" cy="2589318"/>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组合 57"/>
          <p:cNvGrpSpPr/>
          <p:nvPr/>
        </p:nvGrpSpPr>
        <p:grpSpPr bwMode="auto">
          <a:xfrm>
            <a:off x="1139632" y="3602851"/>
            <a:ext cx="836295" cy="398780"/>
            <a:chOff x="3786182" y="3143883"/>
            <a:chExt cx="837035" cy="398840"/>
          </a:xfrm>
        </p:grpSpPr>
        <p:sp>
          <p:nvSpPr>
            <p:cNvPr id="19" name="TextBox 18"/>
            <p:cNvSpPr txBox="1"/>
            <p:nvPr/>
          </p:nvSpPr>
          <p:spPr>
            <a:xfrm>
              <a:off x="3929183" y="3143883"/>
              <a:ext cx="694034" cy="398840"/>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anose="02010609060101010101" charset="-122"/>
                  <a:ea typeface="黑体" panose="02010609060101010101" charset="-122"/>
                </a:rPr>
                <a:t>经验</a:t>
              </a:r>
              <a:endParaRPr lang="zh-CN" altLang="en-US" sz="2000" b="1" dirty="0">
                <a:latin typeface="黑体" panose="02010609060101010101" charset="-122"/>
                <a:ea typeface="黑体" panose="02010609060101010101" charset="-122"/>
              </a:endParaRPr>
            </a:p>
          </p:txBody>
        </p:sp>
        <p:pic>
          <p:nvPicPr>
            <p:cNvPr id="20" name="Picture 1" descr="C:\Users\meng.zhang\Desktop\ACCP7.0模版图标规范\未命名-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6182" y="3174234"/>
              <a:ext cx="230326" cy="33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灯片编号占位符 3"/>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grpSp>
        <p:nvGrpSpPr>
          <p:cNvPr id="7" name="组合 18"/>
          <p:cNvGrpSpPr/>
          <p:nvPr/>
        </p:nvGrpSpPr>
        <p:grpSpPr bwMode="auto">
          <a:xfrm>
            <a:off x="3512842" y="6177280"/>
            <a:ext cx="5361582" cy="446042"/>
            <a:chOff x="3143240" y="5126095"/>
            <a:chExt cx="5361619" cy="446045"/>
          </a:xfrm>
          <a:solidFill>
            <a:schemeClr val="tx1"/>
          </a:solidFill>
        </p:grpSpPr>
        <p:sp>
          <p:nvSpPr>
            <p:cNvPr id="8" name="圆角矩形 7"/>
            <p:cNvSpPr/>
            <p:nvPr/>
          </p:nvSpPr>
          <p:spPr bwMode="auto">
            <a:xfrm>
              <a:off x="3143240" y="5143512"/>
              <a:ext cx="500066" cy="428628"/>
            </a:xfrm>
            <a:prstGeom prst="roundRect">
              <a:avLst/>
            </a:prstGeom>
            <a:grp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latin typeface="微软雅黑" panose="020B0503020204020204" charset="-122"/>
                <a:ea typeface="微软雅黑" panose="020B0503020204020204" charset="-122"/>
              </a:endParaRPr>
            </a:p>
          </p:txBody>
        </p:sp>
        <p:sp>
          <p:nvSpPr>
            <p:cNvPr id="9" name="圆角矩形 8"/>
            <p:cNvSpPr/>
            <p:nvPr/>
          </p:nvSpPr>
          <p:spPr bwMode="auto">
            <a:xfrm>
              <a:off x="3714744" y="5126095"/>
              <a:ext cx="4790115" cy="428628"/>
            </a:xfrm>
            <a:prstGeom prst="roundRect">
              <a:avLst/>
            </a:prstGeom>
            <a:grp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latin typeface="微软雅黑" panose="020B0503020204020204" charset="-122"/>
                <a:ea typeface="微软雅黑" panose="020B0503020204020204" charset="-122"/>
              </a:endParaRPr>
            </a:p>
          </p:txBody>
        </p:sp>
        <p:pic>
          <p:nvPicPr>
            <p:cNvPr id="10" name="Picture 8"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grp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9"/>
            <p:cNvSpPr txBox="1"/>
            <p:nvPr/>
          </p:nvSpPr>
          <p:spPr bwMode="auto">
            <a:xfrm>
              <a:off x="4277532" y="5202150"/>
              <a:ext cx="3475379" cy="337187"/>
            </a:xfrm>
            <a:prstGeom prst="rect">
              <a:avLst/>
            </a:prstGeom>
            <a:grpFill/>
            <a:effectLst/>
          </p:spPr>
          <p:txBody>
            <a:bodyPr wrap="none">
              <a:spAutoFit/>
            </a:bodyPr>
            <a:lstStyle/>
            <a:p>
              <a:pPr algn="ctr">
                <a:defRPr/>
              </a:pPr>
              <a:r>
                <a:rPr lang="zh-CN" altLang="en-US" sz="1600" b="1" spc="300" dirty="0">
                  <a:solidFill>
                    <a:srgbClr val="FBFFFE"/>
                  </a:solidFill>
                  <a:latin typeface="微软雅黑" panose="020B0503020204020204" charset="-122"/>
                  <a:ea typeface="微软雅黑" panose="020B0503020204020204" charset="-122"/>
                  <a:sym typeface="+mn-ea"/>
                  <a:hlinkClick r:id="rId4" tooltip="" action="ppaction://hlinkfile"/>
                </a:rPr>
                <a:t>演示示例</a:t>
              </a:r>
              <a:r>
                <a:rPr lang="en-US" altLang="zh-CN" sz="1600" b="1" spc="300" dirty="0">
                  <a:solidFill>
                    <a:srgbClr val="FBFFFE"/>
                  </a:solidFill>
                  <a:latin typeface="微软雅黑" panose="020B0503020204020204" charset="-122"/>
                  <a:ea typeface="微软雅黑" panose="020B0503020204020204" charset="-122"/>
                  <a:sym typeface="+mn-ea"/>
                  <a:hlinkClick r:id="rId4" tooltip="" action="ppaction://hlinkfile"/>
                </a:rPr>
                <a:t>3</a:t>
              </a:r>
              <a:r>
                <a:rPr lang="zh-CN" altLang="en-US" sz="1600" b="1" spc="300" dirty="0" smtClean="0">
                  <a:solidFill>
                    <a:srgbClr val="FBFFFE"/>
                  </a:solidFill>
                  <a:latin typeface="微软雅黑" panose="020B0503020204020204" charset="-122"/>
                  <a:ea typeface="微软雅黑" panose="020B0503020204020204" charset="-122"/>
                  <a:sym typeface="+mn-ea"/>
                  <a:hlinkClick r:id="rId4" tooltip="" action="ppaction://hlinkfile"/>
                </a:rPr>
                <a:t>：</a:t>
              </a:r>
              <a:r>
                <a:rPr lang="en-US" altLang="zh-CN" sz="1600" b="1" spc="300" dirty="0" smtClean="0">
                  <a:solidFill>
                    <a:srgbClr val="FBFFFE"/>
                  </a:solidFill>
                  <a:latin typeface="微软雅黑" panose="020B0503020204020204" charset="-122"/>
                  <a:ea typeface="微软雅黑" panose="020B0503020204020204" charset="-122"/>
                  <a:sym typeface="+mn-ea"/>
                  <a:hlinkClick r:id="rId4" tooltip="" action="ppaction://hlinkfile"/>
                </a:rPr>
                <a:t>margin</a:t>
              </a:r>
              <a:r>
                <a:rPr lang="zh-CN" altLang="en-US" sz="1600" b="1" spc="300" dirty="0" smtClean="0">
                  <a:solidFill>
                    <a:srgbClr val="FBFFFE"/>
                  </a:solidFill>
                  <a:latin typeface="微软雅黑" panose="020B0503020204020204" charset="-122"/>
                  <a:ea typeface="微软雅黑" panose="020B0503020204020204" charset="-122"/>
                  <a:sym typeface="+mn-ea"/>
                  <a:hlinkClick r:id="rId4" tooltip="" action="ppaction://hlinkfile"/>
                </a:rPr>
                <a:t>居中条件</a:t>
              </a:r>
              <a:endParaRPr lang="zh-CN" altLang="en-US" sz="1600" b="1" spc="300" dirty="0">
                <a:solidFill>
                  <a:srgbClr val="FBFFFE"/>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wipe(left)">
                                      <p:cBhvr>
                                        <p:cTn id="11" dur="500"/>
                                        <p:tgtEl>
                                          <p:spTgt spid="3">
                                            <p:txEl>
                                              <p:pRg st="5" end="5"/>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wipe(left)">
                                      <p:cBhvr>
                                        <p:cTn id="15" dur="500"/>
                                        <p:tgtEl>
                                          <p:spTgt spid="3">
                                            <p:txEl>
                                              <p:pRg st="6" end="6"/>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left)">
                                      <p:cBhvr>
                                        <p:cTn id="18" dur="500"/>
                                        <p:tgtEl>
                                          <p:spTgt spid="3">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 name="Text Box 6"/>
          <p:cNvSpPr txBox="1">
            <a:spLocks noChangeArrowheads="1"/>
          </p:cNvSpPr>
          <p:nvPr/>
        </p:nvSpPr>
        <p:spPr bwMode="auto">
          <a:xfrm>
            <a:off x="5072063" y="2156778"/>
            <a:ext cx="5656263" cy="1476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smtClean="0">
                <a:ln>
                  <a:noFill/>
                </a:ln>
                <a:solidFill>
                  <a:schemeClr val="tx1"/>
                </a:solidFill>
                <a:effectLst/>
                <a:uLnTx/>
                <a:uFillTx/>
                <a:latin typeface="+mn-ea"/>
                <a:ea typeface="+mn-ea"/>
                <a:cs typeface="+mn-ea"/>
              </a:rPr>
              <a:t>当对</a:t>
            </a:r>
            <a:r>
              <a:rPr kumimoji="0" lang="zh-CN" altLang="en-US" sz="2000" b="1" i="0" u="none" strike="noStrike" kern="1200" cap="none" spc="0" normalizeH="0" baseline="0" noProof="0" smtClean="0">
                <a:ln>
                  <a:noFill/>
                </a:ln>
                <a:solidFill>
                  <a:srgbClr val="00ACE6"/>
                </a:solidFill>
                <a:effectLst/>
                <a:uLnTx/>
                <a:uFillTx/>
                <a:latin typeface="+mn-ea"/>
                <a:ea typeface="+mn-ea"/>
                <a:cs typeface="+mn-ea"/>
              </a:rPr>
              <a:t>块级元素</a:t>
            </a:r>
            <a:r>
              <a:rPr kumimoji="0" lang="zh-CN" altLang="en-US" sz="2000" b="0" i="0" u="none" strike="noStrike" kern="1200" cap="none" spc="0" normalizeH="0" baseline="0" noProof="0" smtClean="0">
                <a:ln>
                  <a:noFill/>
                </a:ln>
                <a:solidFill>
                  <a:schemeClr val="tx1"/>
                </a:solidFill>
                <a:effectLst/>
                <a:uLnTx/>
                <a:uFillTx/>
                <a:latin typeface="+mn-ea"/>
                <a:ea typeface="+mn-ea"/>
                <a:cs typeface="+mn-ea"/>
              </a:rPr>
              <a:t>应用宽度属性</a:t>
            </a:r>
            <a:r>
              <a:rPr kumimoji="0" lang="zh-CN" altLang="zh-CN" sz="2000" b="1" i="0" u="none" strike="noStrike" kern="1200" cap="none" spc="0" normalizeH="0" baseline="0" noProof="0" smtClean="0">
                <a:ln>
                  <a:noFill/>
                </a:ln>
                <a:solidFill>
                  <a:srgbClr val="00ACE6"/>
                </a:solidFill>
                <a:effectLst/>
                <a:uLnTx/>
                <a:uFillTx/>
                <a:latin typeface="+mn-ea"/>
                <a:ea typeface="+mn-ea"/>
                <a:cs typeface="+mn-ea"/>
              </a:rPr>
              <a:t>width</a:t>
            </a:r>
            <a:r>
              <a:rPr kumimoji="0" lang="zh-CN" altLang="en-US" sz="2000" b="0" i="0" u="none" strike="noStrike" kern="1200" cap="none" spc="0" normalizeH="0" baseline="0" noProof="0" smtClean="0">
                <a:ln>
                  <a:noFill/>
                </a:ln>
                <a:solidFill>
                  <a:schemeClr val="tx1"/>
                </a:solidFill>
                <a:effectLst/>
                <a:uLnTx/>
                <a:uFillTx/>
                <a:latin typeface="+mn-ea"/>
                <a:ea typeface="+mn-ea"/>
                <a:cs typeface="+mn-ea"/>
              </a:rPr>
              <a:t>，并将左右的外边距都设置为</a:t>
            </a:r>
            <a:r>
              <a:rPr kumimoji="0" lang="zh-CN" altLang="zh-CN" sz="2000" b="1" i="0" u="none" strike="noStrike" kern="1200" cap="none" spc="0" normalizeH="0" baseline="0" noProof="0" smtClean="0">
                <a:ln>
                  <a:noFill/>
                </a:ln>
                <a:solidFill>
                  <a:srgbClr val="00ACE6"/>
                </a:solidFill>
                <a:effectLst/>
                <a:uLnTx/>
                <a:uFillTx/>
                <a:latin typeface="+mn-ea"/>
                <a:ea typeface="+mn-ea"/>
                <a:cs typeface="+mn-ea"/>
              </a:rPr>
              <a:t>auto</a:t>
            </a:r>
            <a:r>
              <a:rPr kumimoji="0" lang="zh-CN" altLang="en-US" sz="2000" b="0" i="0" u="none" strike="noStrike" kern="1200" cap="none" spc="0" normalizeH="0" baseline="0" noProof="0" smtClean="0">
                <a:ln>
                  <a:noFill/>
                </a:ln>
                <a:solidFill>
                  <a:schemeClr val="tx1"/>
                </a:solidFill>
                <a:effectLst/>
                <a:uLnTx/>
                <a:uFillTx/>
                <a:latin typeface="+mn-ea"/>
                <a:ea typeface="+mn-ea"/>
                <a:cs typeface="+mn-ea"/>
              </a:rPr>
              <a:t>，可使</a:t>
            </a:r>
            <a:r>
              <a:rPr kumimoji="0" lang="zh-CN" altLang="en-US" sz="2000" b="1" i="0" u="none" strike="noStrike" kern="1200" cap="none" spc="0" normalizeH="0" baseline="0" noProof="0" smtClean="0">
                <a:ln>
                  <a:noFill/>
                </a:ln>
                <a:solidFill>
                  <a:srgbClr val="00ACE6"/>
                </a:solidFill>
                <a:effectLst/>
                <a:uLnTx/>
                <a:uFillTx/>
                <a:latin typeface="+mn-ea"/>
                <a:ea typeface="+mn-ea"/>
                <a:cs typeface="+mn-ea"/>
              </a:rPr>
              <a:t>块级元素水平居中</a:t>
            </a:r>
            <a:r>
              <a:rPr kumimoji="0" lang="zh-CN" altLang="en-US" sz="2000" b="0" i="0" u="none" strike="noStrike" kern="1200" cap="none" spc="0" normalizeH="0" baseline="0" noProof="0" smtClean="0">
                <a:ln>
                  <a:noFill/>
                </a:ln>
                <a:solidFill>
                  <a:schemeClr val="tx1"/>
                </a:solidFill>
                <a:effectLst/>
                <a:uLnTx/>
                <a:uFillTx/>
                <a:latin typeface="+mn-ea"/>
                <a:ea typeface="+mn-ea"/>
                <a:cs typeface="+mn-ea"/>
              </a:rPr>
              <a:t>，实际工作中常用这种方式进行网页布局。</a:t>
            </a:r>
            <a:endParaRPr kumimoji="0" lang="zh-CN" altLang="zh-CN" sz="2000" b="0" i="0" u="none" strike="noStrike" kern="1200" cap="none" spc="0" normalizeH="0" baseline="0" noProof="0" smtClean="0">
              <a:ln>
                <a:noFill/>
              </a:ln>
              <a:solidFill>
                <a:schemeClr val="tx1"/>
              </a:solidFill>
              <a:effectLst/>
              <a:uLnTx/>
              <a:uFillTx/>
              <a:latin typeface="+mn-ea"/>
              <a:ea typeface="+mn-ea"/>
              <a:cs typeface="+mn-ea"/>
            </a:endParaRPr>
          </a:p>
        </p:txBody>
      </p:sp>
      <p:sp>
        <p:nvSpPr>
          <p:cNvPr id="44" name="Text Box 7"/>
          <p:cNvSpPr txBox="1">
            <a:spLocks noChangeArrowheads="1"/>
          </p:cNvSpPr>
          <p:nvPr/>
        </p:nvSpPr>
        <p:spPr bwMode="auto">
          <a:xfrm>
            <a:off x="5072063" y="4867275"/>
            <a:ext cx="4994275" cy="306705"/>
          </a:xfrm>
          <a:prstGeom prst="rect">
            <a:avLst/>
          </a:prstGeom>
          <a:solidFill>
            <a:srgbClr val="00ACE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smtClean="0">
                <a:ln>
                  <a:noFill/>
                </a:ln>
                <a:solidFill>
                  <a:schemeClr val="bg1"/>
                </a:solidFill>
                <a:effectLst/>
                <a:uLnTx/>
                <a:uFillTx/>
                <a:latin typeface="微软雅黑" panose="020B0503020204020204" charset="-122"/>
                <a:ea typeface="微软雅黑" panose="020B0503020204020204" charset="-122"/>
                <a:cs typeface="+mn-cs"/>
              </a:rPr>
              <a:t>margin:0 auto  /* 利用margin实现块元素水平居中*/</a:t>
            </a:r>
            <a:endParaRPr kumimoji="0" lang="zh-CN" altLang="en-US" sz="1400" b="0" i="0" u="none" strike="noStrike" kern="1200" cap="none" spc="0" normalizeH="0" baseline="0" noProof="0" smtClean="0">
              <a:ln>
                <a:noFill/>
              </a:ln>
              <a:solidFill>
                <a:schemeClr val="bg1"/>
              </a:solidFill>
              <a:effectLst/>
              <a:uLnTx/>
              <a:uFillTx/>
              <a:latin typeface="微软雅黑" panose="020B0503020204020204" charset="-122"/>
              <a:ea typeface="微软雅黑" panose="020B0503020204020204" charset="-122"/>
              <a:cs typeface="+mn-cs"/>
            </a:endParaRPr>
          </a:p>
        </p:txBody>
      </p:sp>
      <p:pic>
        <p:nvPicPr>
          <p:cNvPr id="45" name="Picture 8" descr="注意小人"/>
          <p:cNvPicPr>
            <a:picLocks noChangeAspect="1" noChangeArrowheads="1"/>
          </p:cNvPicPr>
          <p:nvPr/>
        </p:nvPicPr>
        <p:blipFill>
          <a:blip r:embed="rId1"/>
          <a:srcRect/>
          <a:stretch>
            <a:fillRect/>
          </a:stretch>
        </p:blipFill>
        <p:spPr bwMode="auto">
          <a:xfrm>
            <a:off x="488315" y="751523"/>
            <a:ext cx="3354388" cy="3421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7" name="Text Box 14"/>
          <p:cNvSpPr txBox="1">
            <a:spLocks noChangeArrowheads="1"/>
          </p:cNvSpPr>
          <p:nvPr/>
        </p:nvSpPr>
        <p:spPr bwMode="auto">
          <a:xfrm>
            <a:off x="5072063" y="5694363"/>
            <a:ext cx="4994275" cy="521970"/>
          </a:xfrm>
          <a:prstGeom prst="rect">
            <a:avLst/>
          </a:prstGeom>
          <a:solidFill>
            <a:srgbClr val="00ACE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smtClean="0">
                <a:ln>
                  <a:noFill/>
                </a:ln>
                <a:solidFill>
                  <a:schemeClr val="bg1"/>
                </a:solidFill>
                <a:effectLst/>
                <a:uLnTx/>
                <a:uFillTx/>
                <a:latin typeface="微软雅黑" panose="020B0503020204020204" charset="-122"/>
                <a:ea typeface="微软雅黑" panose="020B0503020204020204" charset="-122"/>
                <a:cs typeface="+mn-cs"/>
              </a:rPr>
              <a:t>margin:5px auto  /* 利用margin实现块元素水平居中，并且上下拉开5像素边距*/</a:t>
            </a:r>
            <a:endParaRPr kumimoji="0" lang="zh-CN" altLang="en-US" sz="1400" b="0" i="0" u="none" strike="noStrike" kern="1200" cap="none" spc="0" normalizeH="0" baseline="0" noProof="0" smtClean="0">
              <a:ln>
                <a:noFill/>
              </a:ln>
              <a:solidFill>
                <a:schemeClr val="bg1"/>
              </a:solidFill>
              <a:effectLst/>
              <a:uLnTx/>
              <a:uFillTx/>
              <a:latin typeface="微软雅黑" panose="020B0503020204020204" charset="-122"/>
              <a:ea typeface="微软雅黑" panose="020B0503020204020204" charset="-122"/>
              <a:cs typeface="+mn-cs"/>
            </a:endParaRPr>
          </a:p>
        </p:txBody>
      </p:sp>
      <p:sp>
        <p:nvSpPr>
          <p:cNvPr id="48" name="AutoShape 15"/>
          <p:cNvSpPr/>
          <p:nvPr/>
        </p:nvSpPr>
        <p:spPr>
          <a:xfrm>
            <a:off x="4254500" y="5114925"/>
            <a:ext cx="712788" cy="846138"/>
          </a:xfrm>
          <a:prstGeom prst="curvedRightArrow">
            <a:avLst>
              <a:gd name="adj1" fmla="val 25032"/>
              <a:gd name="adj2" fmla="val 50060"/>
              <a:gd name="adj3" fmla="val 33333"/>
            </a:avLst>
          </a:prstGeom>
          <a:solidFill>
            <a:srgbClr val="00ACE6"/>
          </a:solidFill>
          <a:ln w="28575" cap="flat" cmpd="sng">
            <a:solidFill>
              <a:srgbClr val="00ACE6"/>
            </a:solidFill>
            <a:prstDash val="solid"/>
            <a:miter/>
            <a:headEnd type="none" w="med" len="med"/>
            <a:tailEnd type="none" w="med" len="med"/>
          </a:ln>
        </p:spPr>
        <p:txBody>
          <a:bodyPr anchor="ctr"/>
          <a:p>
            <a:pPr eaLnBrk="1" hangingPunct="1">
              <a:buFont typeface="Arial" panose="020B0604020202020204" pitchFamily="34" charset="0"/>
            </a:pPr>
            <a:endParaRPr lang="zh-CN" altLang="en-US" sz="1400" dirty="0">
              <a:latin typeface="Arial" panose="020B0604020202020204" pitchFamily="34" charset="0"/>
            </a:endParaRPr>
          </a:p>
        </p:txBody>
      </p:sp>
      <p:sp>
        <p:nvSpPr>
          <p:cNvPr id="4" name="灯片编号占位符 3"/>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spTree>
    <p:custDataLst>
      <p:tags r:id="rId2"/>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up)">
                                      <p:cBhvr>
                                        <p:cTn id="17" dur="500"/>
                                        <p:tgtEl>
                                          <p:spTgt spid="44"/>
                                        </p:tgtEl>
                                      </p:cBhvr>
                                    </p:animEffect>
                                  </p:childTnLst>
                                </p:cTn>
                              </p:par>
                            </p:childTnLst>
                          </p:cTn>
                        </p:par>
                        <p:par>
                          <p:cTn id="18" fill="hold">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up)">
                                      <p:cBhvr>
                                        <p:cTn id="21" dur="500"/>
                                        <p:tgtEl>
                                          <p:spTgt spid="48"/>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wipe(up)">
                                      <p:cBhvr>
                                        <p:cTn id="2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44" grpId="0" bldLvl="0" animBg="1"/>
      <p:bldP spid="47" grpId="0" bldLvl="0" animBg="1"/>
      <p:bldP spid="48"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6"/>
          <p:cNvGrpSpPr/>
          <p:nvPr/>
        </p:nvGrpSpPr>
        <p:grpSpPr>
          <a:xfrm>
            <a:off x="4875530" y="1344930"/>
            <a:ext cx="2700338" cy="441325"/>
            <a:chOff x="1168400" y="2592593"/>
            <a:chExt cx="2700170" cy="441063"/>
          </a:xfrm>
        </p:grpSpPr>
        <p:sp>
          <p:nvSpPr>
            <p:cNvPr id="32804" name="矩形 4"/>
            <p:cNvSpPr/>
            <p:nvPr/>
          </p:nvSpPr>
          <p:spPr>
            <a:xfrm>
              <a:off x="1168400" y="2592593"/>
              <a:ext cx="2700170" cy="441063"/>
            </a:xfrm>
            <a:prstGeom prst="rect">
              <a:avLst/>
            </a:prstGeom>
            <a:solidFill>
              <a:srgbClr val="00B0F0"/>
            </a:solidFill>
            <a:ln w="28575">
              <a:noFill/>
            </a:ln>
          </p:spPr>
          <p:txBody>
            <a:bodyPr/>
            <a:p>
              <a:pPr eaLnBrk="1" hangingPunct="1">
                <a:buFont typeface="Arial" panose="020B0604020202020204" pitchFamily="34" charset="0"/>
              </a:pPr>
              <a:endParaRPr lang="zh-CN" altLang="en-US" dirty="0">
                <a:latin typeface="Arial" panose="020B0604020202020204" pitchFamily="34" charset="0"/>
              </a:endParaRPr>
            </a:p>
          </p:txBody>
        </p:sp>
        <p:sp>
          <p:nvSpPr>
            <p:cNvPr id="32805" name="矩形 5"/>
            <p:cNvSpPr/>
            <p:nvPr/>
          </p:nvSpPr>
          <p:spPr>
            <a:xfrm>
              <a:off x="1168400" y="2592593"/>
              <a:ext cx="2700170" cy="398543"/>
            </a:xfrm>
            <a:prstGeom prst="rect">
              <a:avLst/>
            </a:prstGeom>
            <a:noFill/>
            <a:ln w="9525">
              <a:noFill/>
            </a:ln>
          </p:spPr>
          <p:txBody>
            <a:bodyPr>
              <a:spAutoFit/>
            </a:bodyPr>
            <a:p>
              <a:pPr algn="ctr"/>
              <a:r>
                <a:rPr lang="zh-CN" altLang="en-US" sz="2000" b="1" dirty="0">
                  <a:solidFill>
                    <a:schemeClr val="bg1"/>
                  </a:solidFill>
                  <a:latin typeface="微软雅黑" panose="020B0503020204020204" charset="-122"/>
                  <a:ea typeface="微软雅黑" panose="020B0503020204020204" charset="-122"/>
                </a:rPr>
                <a:t>内边距</a:t>
              </a:r>
              <a:endParaRPr lang="zh-CN" altLang="en-US" sz="2000" b="1" dirty="0">
                <a:solidFill>
                  <a:schemeClr val="bg1"/>
                </a:solidFill>
                <a:latin typeface="Arial" panose="020B0604020202020204" pitchFamily="34" charset="0"/>
              </a:endParaRPr>
            </a:p>
          </p:txBody>
        </p:sp>
      </p:grpSp>
      <p:grpSp>
        <p:nvGrpSpPr>
          <p:cNvPr id="28" name="组合 27"/>
          <p:cNvGrpSpPr/>
          <p:nvPr/>
        </p:nvGrpSpPr>
        <p:grpSpPr>
          <a:xfrm>
            <a:off x="9137333" y="1344930"/>
            <a:ext cx="2698750" cy="441325"/>
            <a:chOff x="1168400" y="2592593"/>
            <a:chExt cx="2700170" cy="441063"/>
          </a:xfrm>
        </p:grpSpPr>
        <p:sp>
          <p:nvSpPr>
            <p:cNvPr id="29" name="矩形 28"/>
            <p:cNvSpPr/>
            <p:nvPr/>
          </p:nvSpPr>
          <p:spPr bwMode="auto">
            <a:xfrm>
              <a:off x="1168400" y="2592593"/>
              <a:ext cx="2700170" cy="441063"/>
            </a:xfrm>
            <a:prstGeom prst="rect">
              <a:avLst/>
            </a:prstGeom>
            <a:solidFill>
              <a:schemeClr val="tx1">
                <a:lumMod val="50000"/>
                <a:lumOff val="50000"/>
              </a:schemeClr>
            </a:solidFill>
            <a:ln w="2857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1" name="矩形 29"/>
            <p:cNvSpPr/>
            <p:nvPr/>
          </p:nvSpPr>
          <p:spPr>
            <a:xfrm>
              <a:off x="1168400" y="2592593"/>
              <a:ext cx="2700170" cy="398543"/>
            </a:xfrm>
            <a:prstGeom prst="rect">
              <a:avLst/>
            </a:prstGeom>
            <a:noFill/>
            <a:ln w="9525">
              <a:noFill/>
            </a:ln>
          </p:spPr>
          <p:txBody>
            <a:bodyPr>
              <a:spAutoFit/>
            </a:bodyPr>
            <a:p>
              <a:pPr algn="ctr"/>
              <a:r>
                <a:rPr lang="zh-CN" altLang="en-US" sz="2000" b="1" dirty="0">
                  <a:solidFill>
                    <a:schemeClr val="bg1"/>
                  </a:solidFill>
                  <a:latin typeface="微软雅黑" panose="020B0503020204020204" charset="-122"/>
                  <a:ea typeface="微软雅黑" panose="020B0503020204020204" charset="-122"/>
                </a:rPr>
                <a:t>外边距</a:t>
              </a:r>
              <a:endParaRPr lang="zh-CN" altLang="en-US" sz="2000" b="1" dirty="0">
                <a:solidFill>
                  <a:schemeClr val="bg1"/>
                </a:solidFill>
                <a:latin typeface="Arial" panose="020B0604020202020204" pitchFamily="34" charset="0"/>
              </a:endParaRPr>
            </a:p>
          </p:txBody>
        </p:sp>
      </p:grpSp>
      <p:grpSp>
        <p:nvGrpSpPr>
          <p:cNvPr id="31" name="Organization Chart 10"/>
          <p:cNvGrpSpPr>
            <a:grpSpLocks noRot="1"/>
          </p:cNvGrpSpPr>
          <p:nvPr/>
        </p:nvGrpSpPr>
        <p:grpSpPr>
          <a:xfrm>
            <a:off x="4875213" y="2108518"/>
            <a:ext cx="3703637" cy="3673475"/>
            <a:chOff x="840" y="432"/>
            <a:chExt cx="1308" cy="2448"/>
          </a:xfrm>
        </p:grpSpPr>
        <p:sp>
          <p:nvSpPr>
            <p:cNvPr id="32791" name="_s11269"/>
            <p:cNvSpPr>
              <a:spLocks noChangeArrowheads="1"/>
            </p:cNvSpPr>
            <p:nvPr/>
          </p:nvSpPr>
          <p:spPr bwMode="auto">
            <a:xfrm>
              <a:off x="840" y="432"/>
              <a:ext cx="898" cy="288"/>
            </a:xfrm>
            <a:prstGeom prst="roundRect">
              <a:avLst>
                <a:gd name="adj" fmla="val 16667"/>
              </a:avLst>
            </a:prstGeom>
            <a:noFill/>
            <a:ln w="9525">
              <a:solidFill>
                <a:srgbClr val="00ACE6"/>
              </a:solidFill>
              <a:miter lim="800000"/>
            </a:ln>
            <a:effectLst/>
            <a:extLst>
              <a:ext uri="{909E8E84-426E-40DD-AFC4-6F175D3DCCD1}">
                <a14:hiddenFill xmlns:a14="http://schemas.microsoft.com/office/drawing/2010/main">
                  <a:solidFill>
                    <a:srgbClr val="A3EEE8"/>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170" tIns="46990" rIns="90170" bIns="46990"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rPr>
                <a:t>内边距（内填充）</a:t>
              </a:r>
              <a:endParaRPr kumimoji="0" lang="zh-CN" altLang="en-US" sz="16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endParaRPr>
            </a:p>
          </p:txBody>
        </p:sp>
        <p:sp>
          <p:nvSpPr>
            <p:cNvPr id="32792" name="_s11271"/>
            <p:cNvSpPr>
              <a:spLocks noChangeArrowheads="1"/>
            </p:cNvSpPr>
            <p:nvPr/>
          </p:nvSpPr>
          <p:spPr bwMode="auto">
            <a:xfrm>
              <a:off x="1265" y="864"/>
              <a:ext cx="883" cy="289"/>
            </a:xfrm>
            <a:prstGeom prst="roundRect">
              <a:avLst>
                <a:gd name="adj" fmla="val 16667"/>
              </a:avLst>
            </a:prstGeom>
            <a:noFill/>
            <a:ln w="9525">
              <a:solidFill>
                <a:srgbClr val="00ACE6"/>
              </a:solidFill>
              <a:prstDash val="dashDot"/>
              <a:miter lim="800000"/>
            </a:ln>
            <a:effectLst/>
            <a:extLst>
              <a:ext uri="{909E8E84-426E-40DD-AFC4-6F175D3DCCD1}">
                <a14:hiddenFill xmlns:a14="http://schemas.microsoft.com/office/drawing/2010/main">
                  <a:solidFill>
                    <a:srgbClr val="00ACE6"/>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170" tIns="46990" rIns="90170" bIns="46990"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16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rPr>
                <a:t>padding-top:</a:t>
              </a:r>
              <a:r>
                <a:rPr kumimoji="0" lang="zh-CN" altLang="en-US" sz="16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rPr>
                <a:t>上边距</a:t>
              </a:r>
              <a:r>
                <a:rPr kumimoji="0" lang="zh-CN" altLang="zh-CN" sz="16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rPr>
                <a:t>;</a:t>
              </a:r>
              <a:endParaRPr kumimoji="0" lang="zh-CN" altLang="zh-CN" sz="16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endParaRPr>
            </a:p>
          </p:txBody>
        </p:sp>
        <p:cxnSp>
          <p:nvCxnSpPr>
            <p:cNvPr id="32793" name="_s11272"/>
            <p:cNvCxnSpPr>
              <a:cxnSpLocks noChangeShapeType="1"/>
              <a:stCxn id="32792" idx="1"/>
            </p:cNvCxnSpPr>
            <p:nvPr/>
          </p:nvCxnSpPr>
          <p:spPr bwMode="auto">
            <a:xfrm rot="10800000" flipV="1">
              <a:off x="956" y="1008"/>
              <a:ext cx="309" cy="0"/>
            </a:xfrm>
            <a:prstGeom prst="bentConnector3">
              <a:avLst>
                <a:gd name="adj1" fmla="val 50000"/>
              </a:avLst>
            </a:prstGeom>
            <a:noFill/>
            <a:ln w="28575">
              <a:solidFill>
                <a:srgbClr val="00ACE6"/>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32794" name="_s11273"/>
            <p:cNvSpPr>
              <a:spLocks noChangeArrowheads="1"/>
            </p:cNvSpPr>
            <p:nvPr/>
          </p:nvSpPr>
          <p:spPr bwMode="auto">
            <a:xfrm>
              <a:off x="1265" y="1296"/>
              <a:ext cx="883" cy="288"/>
            </a:xfrm>
            <a:prstGeom prst="roundRect">
              <a:avLst>
                <a:gd name="adj" fmla="val 16667"/>
              </a:avLst>
            </a:prstGeom>
            <a:noFill/>
            <a:ln w="9525">
              <a:solidFill>
                <a:srgbClr val="00ACE6"/>
              </a:solidFill>
              <a:prstDash val="dashDot"/>
              <a:miter lim="800000"/>
            </a:ln>
            <a:effectLst/>
            <a:extLst>
              <a:ext uri="{909E8E84-426E-40DD-AFC4-6F175D3DCCD1}">
                <a14:hiddenFill xmlns:a14="http://schemas.microsoft.com/office/drawing/2010/main">
                  <a:solidFill>
                    <a:srgbClr val="6B8BDB"/>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170" tIns="46990" rIns="90170" bIns="46990"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16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rPr>
                <a:t>padding-right:</a:t>
              </a:r>
              <a:r>
                <a:rPr kumimoji="0" lang="zh-CN" altLang="en-US" sz="16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rPr>
                <a:t>右边距</a:t>
              </a:r>
              <a:r>
                <a:rPr kumimoji="0" lang="zh-CN" altLang="zh-CN" sz="16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rPr>
                <a:t>;</a:t>
              </a:r>
              <a:endParaRPr kumimoji="0" lang="zh-CN" altLang="zh-CN" sz="16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endParaRPr>
            </a:p>
          </p:txBody>
        </p:sp>
        <p:cxnSp>
          <p:nvCxnSpPr>
            <p:cNvPr id="2" name="_s11274"/>
            <p:cNvCxnSpPr>
              <a:stCxn id="32794" idx="1"/>
            </p:cNvCxnSpPr>
            <p:nvPr/>
          </p:nvCxnSpPr>
          <p:spPr>
            <a:xfrm rot="10800000">
              <a:off x="958" y="720"/>
              <a:ext cx="307" cy="720"/>
            </a:xfrm>
            <a:prstGeom prst="bentConnector2">
              <a:avLst/>
            </a:prstGeom>
            <a:ln w="28575" cap="flat" cmpd="sng">
              <a:solidFill>
                <a:srgbClr val="00ACE6"/>
              </a:solidFill>
              <a:prstDash val="solid"/>
              <a:miter/>
              <a:headEnd type="none" w="med" len="med"/>
              <a:tailEnd type="none" w="med" len="med"/>
            </a:ln>
          </p:spPr>
        </p:cxnSp>
        <p:sp>
          <p:nvSpPr>
            <p:cNvPr id="32796" name="_s11275"/>
            <p:cNvSpPr>
              <a:spLocks noChangeArrowheads="1"/>
            </p:cNvSpPr>
            <p:nvPr/>
          </p:nvSpPr>
          <p:spPr bwMode="auto">
            <a:xfrm>
              <a:off x="1265" y="1728"/>
              <a:ext cx="883" cy="288"/>
            </a:xfrm>
            <a:prstGeom prst="roundRect">
              <a:avLst>
                <a:gd name="adj" fmla="val 16667"/>
              </a:avLst>
            </a:prstGeom>
            <a:noFill/>
            <a:ln w="9525">
              <a:solidFill>
                <a:srgbClr val="00ACE6"/>
              </a:solidFill>
              <a:prstDash val="dashDot"/>
              <a:miter lim="800000"/>
            </a:ln>
            <a:effectLst/>
            <a:extLst>
              <a:ext uri="{909E8E84-426E-40DD-AFC4-6F175D3DCCD1}">
                <a14:hiddenFill xmlns:a14="http://schemas.microsoft.com/office/drawing/2010/main">
                  <a:solidFill>
                    <a:srgbClr val="6B8BDB"/>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170" tIns="46990" rIns="90170" bIns="46990"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16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rPr>
                <a:t>padding-bottom:</a:t>
              </a:r>
              <a:r>
                <a:rPr kumimoji="0" lang="zh-CN" altLang="en-US" sz="16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rPr>
                <a:t>下边距</a:t>
              </a:r>
              <a:r>
                <a:rPr kumimoji="0" lang="zh-CN" altLang="zh-CN" sz="16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rPr>
                <a:t>;</a:t>
              </a:r>
              <a:endParaRPr kumimoji="0" lang="zh-CN" altLang="zh-CN" sz="16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endParaRPr>
            </a:p>
          </p:txBody>
        </p:sp>
        <p:cxnSp>
          <p:nvCxnSpPr>
            <p:cNvPr id="32795" name="_s11276"/>
            <p:cNvCxnSpPr>
              <a:stCxn id="32796" idx="1"/>
            </p:cNvCxnSpPr>
            <p:nvPr/>
          </p:nvCxnSpPr>
          <p:spPr>
            <a:xfrm rot="10800000">
              <a:off x="958" y="720"/>
              <a:ext cx="307" cy="1152"/>
            </a:xfrm>
            <a:prstGeom prst="bentConnector2">
              <a:avLst/>
            </a:prstGeom>
            <a:ln w="28575" cap="flat" cmpd="sng">
              <a:solidFill>
                <a:srgbClr val="00ACE6"/>
              </a:solidFill>
              <a:prstDash val="solid"/>
              <a:miter/>
              <a:headEnd type="none" w="med" len="med"/>
              <a:tailEnd type="none" w="med" len="med"/>
            </a:ln>
          </p:spPr>
        </p:cxnSp>
        <p:sp>
          <p:nvSpPr>
            <p:cNvPr id="32798" name="_s11277"/>
            <p:cNvSpPr>
              <a:spLocks noChangeArrowheads="1"/>
            </p:cNvSpPr>
            <p:nvPr/>
          </p:nvSpPr>
          <p:spPr bwMode="auto">
            <a:xfrm>
              <a:off x="1265" y="2160"/>
              <a:ext cx="883" cy="289"/>
            </a:xfrm>
            <a:prstGeom prst="roundRect">
              <a:avLst>
                <a:gd name="adj" fmla="val 16667"/>
              </a:avLst>
            </a:prstGeom>
            <a:noFill/>
            <a:ln w="9525">
              <a:solidFill>
                <a:srgbClr val="00ACE6"/>
              </a:solidFill>
              <a:prstDash val="dashDot"/>
              <a:miter lim="800000"/>
            </a:ln>
            <a:effectLst/>
            <a:extLst>
              <a:ext uri="{909E8E84-426E-40DD-AFC4-6F175D3DCCD1}">
                <a14:hiddenFill xmlns:a14="http://schemas.microsoft.com/office/drawing/2010/main">
                  <a:solidFill>
                    <a:srgbClr val="00ACE6"/>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170" tIns="46990" rIns="90170" bIns="46990"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16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rPr>
                <a:t>padding-left:</a:t>
              </a:r>
              <a:r>
                <a:rPr kumimoji="0" lang="zh-CN" altLang="en-US" sz="16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rPr>
                <a:t>左边距</a:t>
              </a:r>
              <a:r>
                <a:rPr kumimoji="0" lang="zh-CN" altLang="zh-CN" sz="16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rPr>
                <a:t>;</a:t>
              </a:r>
              <a:endParaRPr kumimoji="0" lang="zh-CN" altLang="zh-CN" sz="16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endParaRPr>
            </a:p>
          </p:txBody>
        </p:sp>
        <p:cxnSp>
          <p:nvCxnSpPr>
            <p:cNvPr id="32797" name="_s11278"/>
            <p:cNvCxnSpPr>
              <a:stCxn id="32798" idx="1"/>
            </p:cNvCxnSpPr>
            <p:nvPr/>
          </p:nvCxnSpPr>
          <p:spPr>
            <a:xfrm rot="10800000">
              <a:off x="958" y="720"/>
              <a:ext cx="307" cy="1585"/>
            </a:xfrm>
            <a:prstGeom prst="bentConnector2">
              <a:avLst/>
            </a:prstGeom>
            <a:ln w="28575" cap="flat" cmpd="sng">
              <a:solidFill>
                <a:srgbClr val="00ACE6"/>
              </a:solidFill>
              <a:prstDash val="solid"/>
              <a:miter/>
              <a:headEnd type="none" w="med" len="med"/>
              <a:tailEnd type="none" w="med" len="med"/>
            </a:ln>
          </p:spPr>
        </p:cxnSp>
        <p:sp>
          <p:nvSpPr>
            <p:cNvPr id="32800" name="_s11279"/>
            <p:cNvSpPr>
              <a:spLocks noChangeArrowheads="1"/>
            </p:cNvSpPr>
            <p:nvPr/>
          </p:nvSpPr>
          <p:spPr bwMode="auto">
            <a:xfrm>
              <a:off x="1265" y="2592"/>
              <a:ext cx="883" cy="288"/>
            </a:xfrm>
            <a:prstGeom prst="roundRect">
              <a:avLst>
                <a:gd name="adj" fmla="val 16667"/>
              </a:avLst>
            </a:prstGeom>
            <a:noFill/>
            <a:ln w="9525">
              <a:solidFill>
                <a:srgbClr val="00ACE6"/>
              </a:solidFill>
              <a:prstDash val="dashDot"/>
              <a:miter lim="800000"/>
            </a:ln>
            <a:effectLst/>
            <a:extLst>
              <a:ext uri="{909E8E84-426E-40DD-AFC4-6F175D3DCCD1}">
                <a14:hiddenFill xmlns:a14="http://schemas.microsoft.com/office/drawing/2010/main">
                  <a:solidFill>
                    <a:srgbClr val="6B8BDB"/>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170" tIns="46990" rIns="90170" bIns="46990"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rPr>
                <a:t>padding：四边内边距</a:t>
              </a:r>
              <a:r>
                <a:rPr kumimoji="0" lang="en-US" altLang="zh-CN" sz="16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rPr>
                <a:t>;</a:t>
              </a:r>
              <a:endParaRPr kumimoji="0" lang="zh-CN" altLang="en-US" sz="1600" b="0" i="0" u="none" strike="noStrike" kern="1200" cap="none" spc="0" normalizeH="0" baseline="0" noProof="0" smtClean="0">
                <a:ln>
                  <a:noFill/>
                </a:ln>
                <a:solidFill>
                  <a:srgbClr val="00ACE6"/>
                </a:solidFill>
                <a:effectLst/>
                <a:uLnTx/>
                <a:uFillTx/>
                <a:latin typeface="Arial" panose="020B0604020202020204" pitchFamily="34" charset="0"/>
                <a:ea typeface="宋体" panose="02010600030101010101" pitchFamily="2" charset="-122"/>
                <a:cs typeface="+mn-cs"/>
              </a:endParaRPr>
            </a:p>
          </p:txBody>
        </p:sp>
        <p:cxnSp>
          <p:nvCxnSpPr>
            <p:cNvPr id="32799" name="_s11280"/>
            <p:cNvCxnSpPr>
              <a:stCxn id="32800" idx="1"/>
            </p:cNvCxnSpPr>
            <p:nvPr/>
          </p:nvCxnSpPr>
          <p:spPr>
            <a:xfrm rot="10800000">
              <a:off x="958" y="720"/>
              <a:ext cx="307" cy="2016"/>
            </a:xfrm>
            <a:prstGeom prst="bentConnector2">
              <a:avLst/>
            </a:prstGeom>
            <a:ln w="28575" cap="flat" cmpd="sng">
              <a:solidFill>
                <a:srgbClr val="00ACE6"/>
              </a:solidFill>
              <a:prstDash val="solid"/>
              <a:miter/>
              <a:headEnd type="none" w="med" len="med"/>
              <a:tailEnd type="none" w="med" len="med"/>
            </a:ln>
          </p:spPr>
        </p:cxnSp>
      </p:grpSp>
      <p:grpSp>
        <p:nvGrpSpPr>
          <p:cNvPr id="43" name="组合 42"/>
          <p:cNvGrpSpPr/>
          <p:nvPr/>
        </p:nvGrpSpPr>
        <p:grpSpPr>
          <a:xfrm>
            <a:off x="8578533" y="2661285"/>
            <a:ext cx="3502025" cy="3009025"/>
            <a:chOff x="5380743" y="3300190"/>
            <a:chExt cx="3500791" cy="3009667"/>
          </a:xfrm>
        </p:grpSpPr>
        <p:sp>
          <p:nvSpPr>
            <p:cNvPr id="32783" name="Text Box 6"/>
            <p:cNvSpPr txBox="1">
              <a:spLocks noChangeArrowheads="1"/>
            </p:cNvSpPr>
            <p:nvPr/>
          </p:nvSpPr>
          <p:spPr bwMode="auto">
            <a:xfrm>
              <a:off x="5380743" y="3300190"/>
              <a:ext cx="3500791" cy="83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5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smtClean="0">
                  <a:ln>
                    <a:noFill/>
                  </a:ln>
                  <a:solidFill>
                    <a:srgbClr val="00B0F0"/>
                  </a:solidFill>
                  <a:effectLst/>
                  <a:uLnTx/>
                  <a:uFillTx/>
                  <a:latin typeface="微软雅黑" panose="020B0503020204020204" charset="-122"/>
                  <a:ea typeface="微软雅黑" panose="020B0503020204020204" charset="-122"/>
                  <a:cs typeface="+mn-cs"/>
                </a:rPr>
                <a:t>注意：内边距padding不允许使用负值</a:t>
              </a:r>
              <a:endParaRPr kumimoji="0" lang="zh-CN" altLang="en-US" sz="1800" b="0" i="0" u="none" strike="noStrike" kern="1200" cap="none" spc="0" normalizeH="0" baseline="0" noProof="0" smtClean="0">
                <a:ln>
                  <a:noFill/>
                </a:ln>
                <a:solidFill>
                  <a:srgbClr val="00B0F0"/>
                </a:solidFill>
                <a:effectLst/>
                <a:uLnTx/>
                <a:uFillTx/>
                <a:latin typeface="微软雅黑" panose="020B0503020204020204" charset="-122"/>
                <a:ea typeface="微软雅黑" panose="020B0503020204020204" charset="-122"/>
                <a:cs typeface="+mn-cs"/>
              </a:endParaRPr>
            </a:p>
          </p:txBody>
        </p:sp>
        <p:grpSp>
          <p:nvGrpSpPr>
            <p:cNvPr id="32782" name="组合 1"/>
            <p:cNvGrpSpPr/>
            <p:nvPr/>
          </p:nvGrpSpPr>
          <p:grpSpPr>
            <a:xfrm>
              <a:off x="5504147" y="4206846"/>
              <a:ext cx="3201237" cy="2103011"/>
              <a:chOff x="5718638" y="4206846"/>
              <a:chExt cx="3201237" cy="2103011"/>
            </a:xfrm>
          </p:grpSpPr>
          <p:sp>
            <p:nvSpPr>
              <p:cNvPr id="4" name="虚尾箭头 28"/>
              <p:cNvSpPr/>
              <p:nvPr/>
            </p:nvSpPr>
            <p:spPr>
              <a:xfrm>
                <a:off x="5718638" y="4272539"/>
                <a:ext cx="266444" cy="411162"/>
              </a:xfrm>
              <a:custGeom>
                <a:avLst/>
                <a:gdLst>
                  <a:gd name="txL" fmla="*/ 3375 w 21600"/>
                  <a:gd name="txT" fmla="*/ 5400 h 21600"/>
                  <a:gd name="txR" fmla="*/ 16693 w 21600"/>
                  <a:gd name="txB" fmla="*/ 16200 h 21600"/>
                </a:gdLst>
                <a:ahLst/>
                <a:cxnLst>
                  <a:cxn ang="17694720">
                    <a:pos x="2147483647" y="0"/>
                  </a:cxn>
                  <a:cxn ang="11796480">
                    <a:pos x="0" y="2147483647"/>
                  </a:cxn>
                  <a:cxn ang="5898240">
                    <a:pos x="2147483647" y="2147483647"/>
                  </a:cxn>
                  <a:cxn ang="0">
                    <a:pos x="2147483647" y="2147483647"/>
                  </a:cxn>
                </a:cxnLst>
                <a:rect l="txL" t="txT" r="txR" b="txB"/>
                <a:pathLst>
                  <a:path w="21600" h="21600">
                    <a:moveTo>
                      <a:pt x="11786" y="0"/>
                    </a:moveTo>
                    <a:lnTo>
                      <a:pt x="11786" y="5400"/>
                    </a:lnTo>
                    <a:lnTo>
                      <a:pt x="3375" y="5400"/>
                    </a:lnTo>
                    <a:lnTo>
                      <a:pt x="3375" y="16200"/>
                    </a:lnTo>
                    <a:lnTo>
                      <a:pt x="11786" y="16200"/>
                    </a:lnTo>
                    <a:lnTo>
                      <a:pt x="11786" y="21600"/>
                    </a:lnTo>
                    <a:lnTo>
                      <a:pt x="21600" y="10800"/>
                    </a:lnTo>
                    <a:lnTo>
                      <a:pt x="11786"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ACE6">
                  <a:alpha val="100000"/>
                </a:srgbClr>
              </a:solidFill>
              <a:ln w="19050" cap="flat" cmpd="sng">
                <a:solidFill>
                  <a:srgbClr val="00ACE6">
                    <a:alpha val="100000"/>
                  </a:srgbClr>
                </a:solidFill>
                <a:prstDash val="solid"/>
                <a:miter lim="800000"/>
                <a:headEnd type="none" w="med" len="med"/>
                <a:tailEnd type="none" w="med" len="med"/>
              </a:ln>
            </p:spPr>
            <p:txBody>
              <a:bodyPr/>
              <a:p>
                <a:endParaRPr lang="zh-CN" altLang="en-US"/>
              </a:p>
            </p:txBody>
          </p:sp>
          <p:sp>
            <p:nvSpPr>
              <p:cNvPr id="32786" name="Text Box 8"/>
              <p:cNvSpPr txBox="1">
                <a:spLocks noChangeArrowheads="1"/>
              </p:cNvSpPr>
              <p:nvPr/>
            </p:nvSpPr>
            <p:spPr bwMode="auto">
              <a:xfrm>
                <a:off x="6109403" y="4206846"/>
                <a:ext cx="2799364" cy="460473"/>
              </a:xfrm>
              <a:prstGeom prst="rect">
                <a:avLst/>
              </a:prstGeom>
              <a:solidFill>
                <a:srgbClr val="00ACE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smtClean="0">
                    <a:ln>
                      <a:noFill/>
                    </a:ln>
                    <a:solidFill>
                      <a:schemeClr val="bg1"/>
                    </a:solidFill>
                    <a:effectLst/>
                    <a:uLnTx/>
                    <a:uFillTx/>
                    <a:latin typeface="微软雅黑" panose="020B0503020204020204" charset="-122"/>
                    <a:ea typeface="微软雅黑" panose="020B0503020204020204" charset="-122"/>
                    <a:cs typeface="+mn-cs"/>
                  </a:rPr>
                  <a:t>padding:5px  /*四个方向内边距为5像素宽度*/</a:t>
                </a:r>
                <a:endParaRPr kumimoji="0" lang="zh-CN" altLang="en-US" sz="1200" b="0" i="0" u="none" strike="noStrike" kern="1200" cap="none" spc="0" normalizeH="0" baseline="0" noProof="0" smtClean="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2785" name="虚尾箭头 28"/>
              <p:cNvSpPr/>
              <p:nvPr/>
            </p:nvSpPr>
            <p:spPr>
              <a:xfrm>
                <a:off x="5718638" y="4993616"/>
                <a:ext cx="266444" cy="411162"/>
              </a:xfrm>
              <a:custGeom>
                <a:avLst/>
                <a:gdLst>
                  <a:gd name="txL" fmla="*/ 3375 w 21600"/>
                  <a:gd name="txT" fmla="*/ 5400 h 21600"/>
                  <a:gd name="txR" fmla="*/ 16693 w 21600"/>
                  <a:gd name="txB" fmla="*/ 16200 h 21600"/>
                </a:gdLst>
                <a:ahLst/>
                <a:cxnLst>
                  <a:cxn ang="17694720">
                    <a:pos x="2147483647" y="0"/>
                  </a:cxn>
                  <a:cxn ang="11796480">
                    <a:pos x="0" y="2147483647"/>
                  </a:cxn>
                  <a:cxn ang="5898240">
                    <a:pos x="2147483647" y="2147483647"/>
                  </a:cxn>
                  <a:cxn ang="0">
                    <a:pos x="2147483647" y="2147483647"/>
                  </a:cxn>
                </a:cxnLst>
                <a:rect l="txL" t="txT" r="txR" b="txB"/>
                <a:pathLst>
                  <a:path w="21600" h="21600">
                    <a:moveTo>
                      <a:pt x="11786" y="0"/>
                    </a:moveTo>
                    <a:lnTo>
                      <a:pt x="11786" y="5400"/>
                    </a:lnTo>
                    <a:lnTo>
                      <a:pt x="3375" y="5400"/>
                    </a:lnTo>
                    <a:lnTo>
                      <a:pt x="3375" y="16200"/>
                    </a:lnTo>
                    <a:lnTo>
                      <a:pt x="11786" y="16200"/>
                    </a:lnTo>
                    <a:lnTo>
                      <a:pt x="11786" y="21600"/>
                    </a:lnTo>
                    <a:lnTo>
                      <a:pt x="21600" y="10800"/>
                    </a:lnTo>
                    <a:lnTo>
                      <a:pt x="11786"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ACE6">
                  <a:alpha val="100000"/>
                </a:srgbClr>
              </a:solidFill>
              <a:ln w="19050" cap="flat" cmpd="sng">
                <a:solidFill>
                  <a:srgbClr val="00ACE6">
                    <a:alpha val="100000"/>
                  </a:srgbClr>
                </a:solidFill>
                <a:prstDash val="solid"/>
                <a:miter lim="800000"/>
                <a:headEnd type="none" w="med" len="med"/>
                <a:tailEnd type="none" w="med" len="med"/>
              </a:ln>
            </p:spPr>
            <p:txBody>
              <a:bodyPr/>
              <a:p>
                <a:endParaRPr lang="zh-CN" altLang="en-US"/>
              </a:p>
            </p:txBody>
          </p:sp>
          <p:sp>
            <p:nvSpPr>
              <p:cNvPr id="32788" name="Text Box 15"/>
              <p:cNvSpPr txBox="1">
                <a:spLocks noChangeArrowheads="1"/>
              </p:cNvSpPr>
              <p:nvPr/>
            </p:nvSpPr>
            <p:spPr bwMode="auto">
              <a:xfrm>
                <a:off x="6120511" y="4929312"/>
                <a:ext cx="2799364" cy="460528"/>
              </a:xfrm>
              <a:prstGeom prst="rect">
                <a:avLst/>
              </a:prstGeom>
              <a:solidFill>
                <a:srgbClr val="00ACE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smtClean="0">
                    <a:ln>
                      <a:noFill/>
                    </a:ln>
                    <a:solidFill>
                      <a:schemeClr val="bg1"/>
                    </a:solidFill>
                    <a:effectLst/>
                    <a:uLnTx/>
                    <a:uFillTx/>
                    <a:latin typeface="微软雅黑" panose="020B0503020204020204" charset="-122"/>
                    <a:ea typeface="微软雅黑" panose="020B0503020204020204" charset="-122"/>
                    <a:cs typeface="+mn-cs"/>
                  </a:rPr>
                  <a:t>padding:5px 3px  /*上下内边距为5像素，左右内边距为3像素*/</a:t>
                </a:r>
                <a:endParaRPr kumimoji="0" lang="zh-CN" altLang="en-US" sz="1200" b="0" i="0" u="none" strike="noStrike" kern="1200" cap="none" spc="0" normalizeH="0" baseline="0" noProof="0" smtClean="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2787" name="虚尾箭头 28"/>
              <p:cNvSpPr/>
              <p:nvPr/>
            </p:nvSpPr>
            <p:spPr>
              <a:xfrm>
                <a:off x="5718638" y="5829347"/>
                <a:ext cx="266444" cy="411162"/>
              </a:xfrm>
              <a:custGeom>
                <a:avLst/>
                <a:gdLst>
                  <a:gd name="txL" fmla="*/ 3375 w 21600"/>
                  <a:gd name="txT" fmla="*/ 5400 h 21600"/>
                  <a:gd name="txR" fmla="*/ 16693 w 21600"/>
                  <a:gd name="txB" fmla="*/ 16200 h 21600"/>
                </a:gdLst>
                <a:ahLst/>
                <a:cxnLst>
                  <a:cxn ang="17694720">
                    <a:pos x="2147483647" y="0"/>
                  </a:cxn>
                  <a:cxn ang="11796480">
                    <a:pos x="0" y="2147483647"/>
                  </a:cxn>
                  <a:cxn ang="5898240">
                    <a:pos x="2147483647" y="2147483647"/>
                  </a:cxn>
                  <a:cxn ang="0">
                    <a:pos x="2147483647" y="2147483647"/>
                  </a:cxn>
                </a:cxnLst>
                <a:rect l="txL" t="txT" r="txR" b="txB"/>
                <a:pathLst>
                  <a:path w="21600" h="21600">
                    <a:moveTo>
                      <a:pt x="11786" y="0"/>
                    </a:moveTo>
                    <a:lnTo>
                      <a:pt x="11786" y="5400"/>
                    </a:lnTo>
                    <a:lnTo>
                      <a:pt x="3375" y="5400"/>
                    </a:lnTo>
                    <a:lnTo>
                      <a:pt x="3375" y="16200"/>
                    </a:lnTo>
                    <a:lnTo>
                      <a:pt x="11786" y="16200"/>
                    </a:lnTo>
                    <a:lnTo>
                      <a:pt x="11786" y="21600"/>
                    </a:lnTo>
                    <a:lnTo>
                      <a:pt x="21600" y="10800"/>
                    </a:lnTo>
                    <a:lnTo>
                      <a:pt x="11786"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ACE6">
                  <a:alpha val="100000"/>
                </a:srgbClr>
              </a:solidFill>
              <a:ln w="19050" cap="flat" cmpd="sng">
                <a:solidFill>
                  <a:srgbClr val="00ACE6">
                    <a:alpha val="100000"/>
                  </a:srgbClr>
                </a:solidFill>
                <a:prstDash val="solid"/>
                <a:miter lim="800000"/>
                <a:headEnd type="none" w="med" len="med"/>
                <a:tailEnd type="none" w="med" len="med"/>
              </a:ln>
            </p:spPr>
            <p:txBody>
              <a:bodyPr/>
              <a:p>
                <a:endParaRPr lang="zh-CN" altLang="en-US"/>
              </a:p>
            </p:txBody>
          </p:sp>
          <p:sp>
            <p:nvSpPr>
              <p:cNvPr id="32790" name="Text Box 17"/>
              <p:cNvSpPr txBox="1">
                <a:spLocks noChangeArrowheads="1"/>
              </p:cNvSpPr>
              <p:nvPr/>
            </p:nvSpPr>
            <p:spPr bwMode="auto">
              <a:xfrm>
                <a:off x="6120511" y="5664482"/>
                <a:ext cx="2799364" cy="645375"/>
              </a:xfrm>
              <a:prstGeom prst="rect">
                <a:avLst/>
              </a:prstGeom>
              <a:solidFill>
                <a:srgbClr val="00ACE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smtClean="0">
                    <a:ln>
                      <a:noFill/>
                    </a:ln>
                    <a:solidFill>
                      <a:schemeClr val="bg1"/>
                    </a:solidFill>
                    <a:effectLst/>
                    <a:uLnTx/>
                    <a:uFillTx/>
                    <a:latin typeface="微软雅黑" panose="020B0503020204020204" charset="-122"/>
                    <a:ea typeface="微软雅黑" panose="020B0503020204020204" charset="-122"/>
                    <a:cs typeface="+mn-cs"/>
                  </a:rPr>
                  <a:t>padding:5px 3px 4px  /*上内边距为5像素，左右内边距为3像素，下内边距为4像素*/</a:t>
                </a:r>
                <a:endParaRPr kumimoji="0" lang="zh-CN" altLang="en-US" sz="1200" b="0" i="0" u="none" strike="noStrike" kern="1200" cap="none" spc="0" normalizeH="0" baseline="0" noProof="0" smtClean="0">
                  <a:ln>
                    <a:noFill/>
                  </a:ln>
                  <a:solidFill>
                    <a:schemeClr val="bg1"/>
                  </a:solidFill>
                  <a:effectLst/>
                  <a:uLnTx/>
                  <a:uFillTx/>
                  <a:latin typeface="微软雅黑" panose="020B0503020204020204" charset="-122"/>
                  <a:ea typeface="微软雅黑" panose="020B0503020204020204" charset="-122"/>
                  <a:cs typeface="+mn-cs"/>
                </a:endParaRPr>
              </a:p>
            </p:txBody>
          </p:sp>
        </p:grpSp>
      </p:grpSp>
      <p:pic>
        <p:nvPicPr>
          <p:cNvPr id="3074" name="Picture 2" descr="C:\Users\yaling.he\Desktop\2016-12-05_162947.bmp"/>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34226" y="3837308"/>
            <a:ext cx="2000264" cy="2469141"/>
          </a:xfrm>
          <a:prstGeom prst="rect">
            <a:avLst/>
          </a:prstGeom>
          <a:noFill/>
          <a:extLst>
            <a:ext uri="{909E8E84-426E-40DD-AFC4-6F175D3DCCD1}">
              <a14:hiddenFill xmlns:a14="http://schemas.microsoft.com/office/drawing/2010/main">
                <a:solidFill>
                  <a:srgbClr val="FFFFFF"/>
                </a:solidFill>
              </a14:hiddenFill>
            </a:ext>
          </a:extLst>
        </p:spPr>
      </p:pic>
      <p:sp>
        <p:nvSpPr>
          <p:cNvPr id="12" name="线形标注 1 11"/>
          <p:cNvSpPr/>
          <p:nvPr/>
        </p:nvSpPr>
        <p:spPr bwMode="auto">
          <a:xfrm flipH="1">
            <a:off x="1264277" y="3853819"/>
            <a:ext cx="969632" cy="500066"/>
          </a:xfrm>
          <a:prstGeom prst="borderCallout1">
            <a:avLst>
              <a:gd name="adj1" fmla="val 95543"/>
              <a:gd name="adj2" fmla="val 50994"/>
              <a:gd name="adj3" fmla="val 181211"/>
              <a:gd name="adj4" fmla="val -590"/>
            </a:avLst>
          </a:prstGeom>
          <a:solidFill>
            <a:srgbClr val="0070C0"/>
          </a:solidFill>
          <a:ln w="38100" algn="ctr">
            <a:solidFill>
              <a:srgbClr val="0070C0"/>
            </a:solidFill>
            <a:round/>
            <a:headEnd type="triangle"/>
            <a:tailEnd type="none" w="med" len="med"/>
          </a:ln>
          <a:effectLst>
            <a:outerShdw blurRad="50800" dist="12700" dir="5400000" algn="t" rotWithShape="0">
              <a:prstClr val="black">
                <a:alpha val="40000"/>
              </a:prstClr>
            </a:outerShdw>
          </a:effectLst>
        </p:spPr>
        <p:txBody>
          <a:bodyPr anchor="ctr"/>
          <a:p>
            <a:pPr eaLnBrk="0" hangingPunct="0">
              <a:spcBef>
                <a:spcPts val="0"/>
              </a:spcBef>
              <a:buClr>
                <a:srgbClr val="233DA9"/>
              </a:buClr>
              <a:buSzPct val="80000"/>
            </a:pPr>
            <a:r>
              <a:rPr lang="zh-CN" altLang="en-US" b="1" kern="0" dirty="0">
                <a:solidFill>
                  <a:schemeClr val="bg1"/>
                </a:solidFill>
                <a:latin typeface="+mn-ea"/>
                <a:ea typeface="+mn-ea"/>
              </a:rPr>
              <a:t>内边距</a:t>
            </a:r>
            <a:endParaRPr lang="zh-CN" altLang="en-US" b="1" kern="0" dirty="0">
              <a:solidFill>
                <a:schemeClr val="bg1"/>
              </a:solidFill>
              <a:latin typeface="+mn-ea"/>
              <a:ea typeface="+mn-ea"/>
            </a:endParaRPr>
          </a:p>
        </p:txBody>
      </p:sp>
      <p:sp>
        <p:nvSpPr>
          <p:cNvPr id="11" name="Line 10"/>
          <p:cNvSpPr>
            <a:spLocks noChangeShapeType="1"/>
          </p:cNvSpPr>
          <p:nvPr/>
        </p:nvSpPr>
        <p:spPr bwMode="auto">
          <a:xfrm flipV="1">
            <a:off x="2233930" y="4813935"/>
            <a:ext cx="377825" cy="19685"/>
          </a:xfrm>
          <a:prstGeom prst="line">
            <a:avLst/>
          </a:prstGeom>
          <a:noFill/>
          <a:ln w="38100">
            <a:solidFill>
              <a:srgbClr val="FF0000"/>
            </a:solidFill>
            <a:round/>
            <a:headEnd type="triangle" w="med" len="med"/>
            <a:tailEnd type="triangle" w="med" len="med"/>
          </a:ln>
        </p:spPr>
        <p:txBody>
          <a:bodyPr/>
          <a:p>
            <a:endParaRPr lang="zh-CN" altLang="en-US"/>
          </a:p>
        </p:txBody>
      </p:sp>
      <p:sp>
        <p:nvSpPr>
          <p:cNvPr id="8" name="标题 7"/>
          <p:cNvSpPr>
            <a:spLocks noGrp="1"/>
          </p:cNvSpPr>
          <p:nvPr>
            <p:ph type="title"/>
          </p:nvPr>
        </p:nvSpPr>
        <p:spPr>
          <a:xfrm>
            <a:off x="545465" y="395605"/>
            <a:ext cx="1961515" cy="523240"/>
          </a:xfrm>
        </p:spPr>
        <p:txBody>
          <a:bodyPr>
            <a:normAutofit fontScale="90000"/>
          </a:bodyPr>
          <a:p>
            <a:r>
              <a:rPr lang="zh-CN" altLang="en-US" smtClean="0"/>
              <a:t>内边距 </a:t>
            </a:r>
            <a:endParaRPr lang="zh-CN" altLang="en-US" dirty="0"/>
          </a:p>
        </p:txBody>
      </p:sp>
      <p:sp>
        <p:nvSpPr>
          <p:cNvPr id="9" name="灯片编号占位符 8"/>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grpSp>
        <p:nvGrpSpPr>
          <p:cNvPr id="16" name="组合 18"/>
          <p:cNvGrpSpPr/>
          <p:nvPr/>
        </p:nvGrpSpPr>
        <p:grpSpPr bwMode="auto">
          <a:xfrm>
            <a:off x="3742712" y="6163945"/>
            <a:ext cx="5361582" cy="446042"/>
            <a:chOff x="3143240" y="5126095"/>
            <a:chExt cx="5361619" cy="446045"/>
          </a:xfrm>
          <a:solidFill>
            <a:schemeClr val="tx1"/>
          </a:solidFill>
        </p:grpSpPr>
        <p:sp>
          <p:nvSpPr>
            <p:cNvPr id="17" name="圆角矩形 16"/>
            <p:cNvSpPr/>
            <p:nvPr/>
          </p:nvSpPr>
          <p:spPr bwMode="auto">
            <a:xfrm>
              <a:off x="3143240" y="5143512"/>
              <a:ext cx="500066" cy="428628"/>
            </a:xfrm>
            <a:prstGeom prst="roundRect">
              <a:avLst/>
            </a:prstGeom>
            <a:grp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latin typeface="微软雅黑" panose="020B0503020204020204" charset="-122"/>
                <a:ea typeface="微软雅黑" panose="020B0503020204020204" charset="-122"/>
              </a:endParaRPr>
            </a:p>
          </p:txBody>
        </p:sp>
        <p:sp>
          <p:nvSpPr>
            <p:cNvPr id="18" name="圆角矩形 17"/>
            <p:cNvSpPr/>
            <p:nvPr/>
          </p:nvSpPr>
          <p:spPr bwMode="auto">
            <a:xfrm>
              <a:off x="3714744" y="5126095"/>
              <a:ext cx="4790115" cy="428628"/>
            </a:xfrm>
            <a:prstGeom prst="roundRect">
              <a:avLst/>
            </a:prstGeom>
            <a:grp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latin typeface="微软雅黑" panose="020B0503020204020204" charset="-122"/>
                <a:ea typeface="微软雅黑" panose="020B0503020204020204" charset="-122"/>
              </a:endParaRPr>
            </a:p>
          </p:txBody>
        </p:sp>
        <p:pic>
          <p:nvPicPr>
            <p:cNvPr id="13" name="Picture 8" descr="说话气泡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grp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9"/>
            <p:cNvSpPr txBox="1"/>
            <p:nvPr/>
          </p:nvSpPr>
          <p:spPr bwMode="auto">
            <a:xfrm>
              <a:off x="4876976" y="5202150"/>
              <a:ext cx="2276491" cy="337187"/>
            </a:xfrm>
            <a:prstGeom prst="rect">
              <a:avLst/>
            </a:prstGeom>
            <a:grpFill/>
            <a:effectLst/>
          </p:spPr>
          <p:txBody>
            <a:bodyPr wrap="none">
              <a:spAutoFit/>
            </a:bodyPr>
            <a:lstStyle/>
            <a:p>
              <a:pPr algn="ctr">
                <a:defRPr/>
              </a:pPr>
              <a:r>
                <a:rPr lang="zh-CN" altLang="en-US" sz="1600" b="1" spc="300" dirty="0">
                  <a:solidFill>
                    <a:srgbClr val="FBFFFE"/>
                  </a:solidFill>
                  <a:latin typeface="微软雅黑" panose="020B0503020204020204" charset="-122"/>
                  <a:ea typeface="微软雅黑" panose="020B0503020204020204" charset="-122"/>
                  <a:sym typeface="+mn-ea"/>
                  <a:hlinkClick r:id="rId3" tooltip="" action="ppaction://hlinkfile"/>
                </a:rPr>
                <a:t>演示示例</a:t>
              </a:r>
              <a:r>
                <a:rPr lang="en-US" altLang="zh-CN" sz="1600" b="1" spc="300" dirty="0">
                  <a:solidFill>
                    <a:srgbClr val="FBFFFE"/>
                  </a:solidFill>
                  <a:latin typeface="微软雅黑" panose="020B0503020204020204" charset="-122"/>
                  <a:ea typeface="微软雅黑" panose="020B0503020204020204" charset="-122"/>
                  <a:sym typeface="+mn-ea"/>
                  <a:hlinkClick r:id="rId3" tooltip="" action="ppaction://hlinkfile"/>
                </a:rPr>
                <a:t>4</a:t>
              </a:r>
              <a:r>
                <a:rPr lang="zh-CN" altLang="en-US" sz="1600" b="1" spc="300" dirty="0">
                  <a:solidFill>
                    <a:srgbClr val="FBFFFE"/>
                  </a:solidFill>
                  <a:latin typeface="微软雅黑" panose="020B0503020204020204" charset="-122"/>
                  <a:ea typeface="微软雅黑" panose="020B0503020204020204" charset="-122"/>
                  <a:sym typeface="+mn-ea"/>
                  <a:hlinkClick r:id="rId3" tooltip="" action="ppaction://hlinkfile"/>
                </a:rPr>
                <a:t>：内边</a:t>
              </a:r>
              <a:r>
                <a:rPr lang="zh-CN" altLang="en-US" sz="1600" b="1" spc="300" dirty="0" smtClean="0">
                  <a:solidFill>
                    <a:srgbClr val="FBFFFE"/>
                  </a:solidFill>
                  <a:latin typeface="微软雅黑" panose="020B0503020204020204" charset="-122"/>
                  <a:ea typeface="微软雅黑" panose="020B0503020204020204" charset="-122"/>
                  <a:sym typeface="+mn-ea"/>
                  <a:hlinkClick r:id="rId3" tooltip="" action="ppaction://hlinkfile"/>
                </a:rPr>
                <a:t>距</a:t>
              </a:r>
              <a:endParaRPr lang="zh-CN" altLang="en-US" sz="1600" b="1" spc="300" dirty="0">
                <a:solidFill>
                  <a:srgbClr val="FBFFFE"/>
                </a:solidFill>
                <a:latin typeface="微软雅黑" panose="020B0503020204020204" charset="-122"/>
                <a:ea typeface="微软雅黑" panose="020B0503020204020204" charset="-122"/>
              </a:endParaRPr>
            </a:p>
          </p:txBody>
        </p:sp>
      </p:grpSp>
    </p:spTree>
    <p:custDataLst>
      <p:tags r:id="rId4"/>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barn(inVertical)">
                                      <p:cBhvr>
                                        <p:cTn id="14" dur="500"/>
                                        <p:tgtEl>
                                          <p:spTgt spid="28"/>
                                        </p:tgtEl>
                                      </p:cBhvr>
                                    </p:animEffec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up)">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3074"/>
                                        </p:tgtEl>
                                        <p:attrNameLst>
                                          <p:attrName>style.visibility</p:attrName>
                                        </p:attrNameLst>
                                      </p:cBhvr>
                                      <p:to>
                                        <p:strVal val="visible"/>
                                      </p:to>
                                    </p:set>
                                    <p:animEffect transition="in" filter="wipe(left)">
                                      <p:cBhvr>
                                        <p:cTn id="27" dur="500"/>
                                        <p:tgtEl>
                                          <p:spTgt spid="3074"/>
                                        </p:tgtEl>
                                      </p:cBhvr>
                                    </p:animEffect>
                                  </p:childTnLst>
                                </p:cTn>
                              </p:par>
                            </p:childTnLst>
                          </p:cTn>
                        </p:par>
                        <p:par>
                          <p:cTn id="28" fill="hold">
                            <p:stCondLst>
                              <p:cond delay="1000"/>
                            </p:stCondLst>
                            <p:childTnLst>
                              <p:par>
                                <p:cTn id="29" presetID="22" presetClass="entr" presetSubtype="2"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right)">
                                      <p:cBhvr>
                                        <p:cTn id="31" dur="500"/>
                                        <p:tgtEl>
                                          <p:spTgt spid="12"/>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1"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5847" name="组合 6"/>
          <p:cNvGrpSpPr/>
          <p:nvPr/>
        </p:nvGrpSpPr>
        <p:grpSpPr>
          <a:xfrm>
            <a:off x="2730500" y="1965325"/>
            <a:ext cx="2700338" cy="441325"/>
            <a:chOff x="1168400" y="2592593"/>
            <a:chExt cx="2700170" cy="441063"/>
          </a:xfrm>
        </p:grpSpPr>
        <p:sp>
          <p:nvSpPr>
            <p:cNvPr id="35860" name="矩形 4"/>
            <p:cNvSpPr/>
            <p:nvPr/>
          </p:nvSpPr>
          <p:spPr>
            <a:xfrm>
              <a:off x="1168400" y="2592593"/>
              <a:ext cx="2700170" cy="441063"/>
            </a:xfrm>
            <a:prstGeom prst="rect">
              <a:avLst/>
            </a:prstGeom>
            <a:solidFill>
              <a:srgbClr val="00B0F0"/>
            </a:solidFill>
            <a:ln w="28575">
              <a:noFill/>
            </a:ln>
          </p:spPr>
          <p:txBody>
            <a:bodyPr/>
            <a:p>
              <a:pPr eaLnBrk="1" hangingPunct="1">
                <a:buFont typeface="Arial" panose="020B0604020202020204" pitchFamily="34" charset="0"/>
              </a:pPr>
              <a:endParaRPr lang="zh-CN" altLang="en-US" dirty="0">
                <a:latin typeface="Arial" panose="020B0604020202020204" pitchFamily="34" charset="0"/>
              </a:endParaRPr>
            </a:p>
          </p:txBody>
        </p:sp>
        <p:sp>
          <p:nvSpPr>
            <p:cNvPr id="35861" name="矩形 5"/>
            <p:cNvSpPr/>
            <p:nvPr/>
          </p:nvSpPr>
          <p:spPr>
            <a:xfrm>
              <a:off x="1168400" y="2592593"/>
              <a:ext cx="2700170" cy="398543"/>
            </a:xfrm>
            <a:prstGeom prst="rect">
              <a:avLst/>
            </a:prstGeom>
            <a:noFill/>
            <a:ln w="9525">
              <a:noFill/>
            </a:ln>
          </p:spPr>
          <p:txBody>
            <a:bodyPr>
              <a:spAutoFit/>
            </a:bodyPr>
            <a:p>
              <a:pPr algn="ctr"/>
              <a:r>
                <a:rPr lang="zh-CN" altLang="en-US" sz="2000" b="1" dirty="0">
                  <a:solidFill>
                    <a:schemeClr val="bg1"/>
                  </a:solidFill>
                  <a:latin typeface="微软雅黑" panose="020B0503020204020204" charset="-122"/>
                  <a:ea typeface="微软雅黑" panose="020B0503020204020204" charset="-122"/>
                </a:rPr>
                <a:t>内边距</a:t>
              </a:r>
              <a:endParaRPr lang="zh-CN" altLang="en-US" sz="2000" b="1" dirty="0">
                <a:solidFill>
                  <a:schemeClr val="bg1"/>
                </a:solidFill>
                <a:latin typeface="Arial" panose="020B0604020202020204" pitchFamily="34" charset="0"/>
              </a:endParaRPr>
            </a:p>
          </p:txBody>
        </p:sp>
      </p:grpSp>
      <p:grpSp>
        <p:nvGrpSpPr>
          <p:cNvPr id="35848" name="组合 23"/>
          <p:cNvGrpSpPr/>
          <p:nvPr/>
        </p:nvGrpSpPr>
        <p:grpSpPr>
          <a:xfrm>
            <a:off x="6610668" y="1922780"/>
            <a:ext cx="2698750" cy="441325"/>
            <a:chOff x="1168400" y="2592593"/>
            <a:chExt cx="2700170" cy="441063"/>
          </a:xfrm>
        </p:grpSpPr>
        <p:sp>
          <p:nvSpPr>
            <p:cNvPr id="35858" name="矩形 24"/>
            <p:cNvSpPr/>
            <p:nvPr/>
          </p:nvSpPr>
          <p:spPr>
            <a:xfrm>
              <a:off x="1168400" y="2592593"/>
              <a:ext cx="2700170" cy="441063"/>
            </a:xfrm>
            <a:prstGeom prst="rect">
              <a:avLst/>
            </a:prstGeom>
            <a:solidFill>
              <a:srgbClr val="00B0F0"/>
            </a:solidFill>
            <a:ln w="28575">
              <a:noFill/>
            </a:ln>
          </p:spPr>
          <p:txBody>
            <a:bodyPr/>
            <a:p>
              <a:pPr eaLnBrk="1" hangingPunct="1">
                <a:buFont typeface="Arial" panose="020B0604020202020204" pitchFamily="34" charset="0"/>
              </a:pPr>
              <a:endParaRPr lang="zh-CN" altLang="en-US" dirty="0">
                <a:latin typeface="Arial" panose="020B0604020202020204" pitchFamily="34" charset="0"/>
              </a:endParaRPr>
            </a:p>
          </p:txBody>
        </p:sp>
        <p:sp>
          <p:nvSpPr>
            <p:cNvPr id="35859" name="矩形 26"/>
            <p:cNvSpPr/>
            <p:nvPr/>
          </p:nvSpPr>
          <p:spPr>
            <a:xfrm>
              <a:off x="1168400" y="2592593"/>
              <a:ext cx="2700170" cy="398543"/>
            </a:xfrm>
            <a:prstGeom prst="rect">
              <a:avLst/>
            </a:prstGeom>
            <a:noFill/>
            <a:ln w="9525">
              <a:noFill/>
            </a:ln>
          </p:spPr>
          <p:txBody>
            <a:bodyPr>
              <a:spAutoFit/>
            </a:bodyPr>
            <a:p>
              <a:pPr algn="ctr"/>
              <a:r>
                <a:rPr lang="zh-CN" altLang="en-US" sz="2000" b="1" dirty="0">
                  <a:solidFill>
                    <a:schemeClr val="bg1"/>
                  </a:solidFill>
                  <a:latin typeface="微软雅黑" panose="020B0503020204020204" charset="-122"/>
                  <a:ea typeface="微软雅黑" panose="020B0503020204020204" charset="-122"/>
                </a:rPr>
                <a:t>外边距</a:t>
              </a:r>
              <a:endParaRPr lang="zh-CN" altLang="en-US" sz="2000" b="1" dirty="0">
                <a:solidFill>
                  <a:schemeClr val="bg1"/>
                </a:solidFill>
                <a:latin typeface="Arial" panose="020B0604020202020204" pitchFamily="34" charset="0"/>
              </a:endParaRPr>
            </a:p>
          </p:txBody>
        </p:sp>
      </p:grpSp>
      <p:sp>
        <p:nvSpPr>
          <p:cNvPr id="35857" name="矩形 54"/>
          <p:cNvSpPr/>
          <p:nvPr/>
        </p:nvSpPr>
        <p:spPr>
          <a:xfrm>
            <a:off x="2730500" y="1965325"/>
            <a:ext cx="2700655" cy="398780"/>
          </a:xfrm>
          <a:prstGeom prst="rect">
            <a:avLst/>
          </a:prstGeom>
          <a:noFill/>
          <a:ln w="9525">
            <a:noFill/>
          </a:ln>
        </p:spPr>
        <p:txBody>
          <a:bodyPr>
            <a:spAutoFit/>
          </a:bodyPr>
          <a:p>
            <a:pPr algn="ctr"/>
            <a:r>
              <a:rPr lang="zh-CN" altLang="en-US" sz="2000" b="1" dirty="0">
                <a:solidFill>
                  <a:schemeClr val="bg1"/>
                </a:solidFill>
                <a:latin typeface="微软雅黑" panose="020B0503020204020204" charset="-122"/>
                <a:ea typeface="微软雅黑" panose="020B0503020204020204" charset="-122"/>
              </a:rPr>
              <a:t>内边距</a:t>
            </a:r>
            <a:endParaRPr lang="zh-CN" altLang="en-US" sz="2000" b="1" dirty="0">
              <a:solidFill>
                <a:schemeClr val="bg1"/>
              </a:solidFill>
              <a:latin typeface="Arial" panose="020B0604020202020204" pitchFamily="34" charset="0"/>
            </a:endParaRPr>
          </a:p>
        </p:txBody>
      </p:sp>
      <p:pic>
        <p:nvPicPr>
          <p:cNvPr id="26" name="Picture 6" descr="清除小人"/>
          <p:cNvPicPr>
            <a:picLocks noChangeAspect="1"/>
          </p:cNvPicPr>
          <p:nvPr/>
        </p:nvPicPr>
        <p:blipFill>
          <a:blip r:embed="rId1"/>
          <a:stretch>
            <a:fillRect/>
          </a:stretch>
        </p:blipFill>
        <p:spPr>
          <a:xfrm>
            <a:off x="1514475" y="3495675"/>
            <a:ext cx="2589213" cy="2638425"/>
          </a:xfrm>
          <a:prstGeom prst="rect">
            <a:avLst/>
          </a:prstGeom>
          <a:noFill/>
          <a:ln w="9525">
            <a:noFill/>
          </a:ln>
        </p:spPr>
      </p:pic>
      <p:sp>
        <p:nvSpPr>
          <p:cNvPr id="28" name="Text Box 7"/>
          <p:cNvSpPr txBox="1">
            <a:spLocks noChangeArrowheads="1"/>
          </p:cNvSpPr>
          <p:nvPr/>
        </p:nvSpPr>
        <p:spPr bwMode="auto">
          <a:xfrm>
            <a:off x="4017328" y="3422015"/>
            <a:ext cx="5656263" cy="10147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smtClean="0">
                <a:ln>
                  <a:noFill/>
                </a:ln>
                <a:solidFill>
                  <a:schemeClr val="tx1"/>
                </a:solidFill>
                <a:effectLst/>
                <a:uLnTx/>
                <a:uFillTx/>
                <a:latin typeface="+mn-ea"/>
                <a:ea typeface="+mn-ea"/>
                <a:cs typeface="+mn-cs"/>
              </a:rPr>
              <a:t>为了</a:t>
            </a:r>
            <a:r>
              <a:rPr kumimoji="0" lang="zh-CN" altLang="en-US" sz="2000" b="0" i="0" u="none" strike="noStrike" kern="1200" cap="none" spc="0" normalizeH="0" baseline="0" noProof="0" smtClean="0">
                <a:ln>
                  <a:noFill/>
                </a:ln>
                <a:solidFill>
                  <a:srgbClr val="FF0000"/>
                </a:solidFill>
                <a:effectLst/>
                <a:uLnTx/>
                <a:uFillTx/>
                <a:latin typeface="+mn-ea"/>
                <a:ea typeface="+mn-ea"/>
                <a:cs typeface="+mn-cs"/>
              </a:rPr>
              <a:t>更方便</a:t>
            </a:r>
            <a:r>
              <a:rPr kumimoji="0" lang="zh-CN" altLang="en-US" sz="2000" b="0" i="0" u="none" strike="noStrike" kern="1200" cap="none" spc="0" normalizeH="0" baseline="0" noProof="0" smtClean="0">
                <a:ln>
                  <a:noFill/>
                </a:ln>
                <a:solidFill>
                  <a:schemeClr val="tx1"/>
                </a:solidFill>
                <a:effectLst/>
                <a:uLnTx/>
                <a:uFillTx/>
                <a:latin typeface="+mn-ea"/>
                <a:ea typeface="+mn-ea"/>
                <a:cs typeface="+mn-cs"/>
              </a:rPr>
              <a:t>地控制网页中的元素，制作网页时，通常先</a:t>
            </a:r>
            <a:r>
              <a:rPr kumimoji="0" lang="zh-CN" altLang="en-US" sz="2000" b="0" i="0" u="none" strike="noStrike" kern="1200" cap="none" spc="0" normalizeH="0" baseline="0" noProof="0" smtClean="0">
                <a:ln>
                  <a:noFill/>
                </a:ln>
                <a:solidFill>
                  <a:srgbClr val="FF0000"/>
                </a:solidFill>
                <a:effectLst/>
                <a:uLnTx/>
                <a:uFillTx/>
                <a:latin typeface="+mn-ea"/>
                <a:ea typeface="+mn-ea"/>
                <a:cs typeface="+mn-cs"/>
              </a:rPr>
              <a:t>清除</a:t>
            </a:r>
            <a:r>
              <a:rPr kumimoji="0" lang="zh-CN" altLang="en-US" sz="2000" b="0" i="0" u="none" strike="noStrike" kern="1200" cap="none" spc="0" normalizeH="0" baseline="0" noProof="0" smtClean="0">
                <a:ln>
                  <a:noFill/>
                </a:ln>
                <a:solidFill>
                  <a:schemeClr val="tx1"/>
                </a:solidFill>
                <a:effectLst/>
                <a:uLnTx/>
                <a:uFillTx/>
                <a:latin typeface="+mn-ea"/>
                <a:ea typeface="+mn-ea"/>
                <a:cs typeface="+mn-cs"/>
              </a:rPr>
              <a:t>元素的</a:t>
            </a:r>
            <a:r>
              <a:rPr kumimoji="0" lang="zh-CN" altLang="en-US" sz="2000" b="0" i="0" u="none" strike="noStrike" kern="1200" cap="none" spc="0" normalizeH="0" baseline="0" noProof="0" smtClean="0">
                <a:ln>
                  <a:noFill/>
                </a:ln>
                <a:solidFill>
                  <a:srgbClr val="FF0000"/>
                </a:solidFill>
                <a:effectLst/>
                <a:uLnTx/>
                <a:uFillTx/>
                <a:latin typeface="+mn-ea"/>
                <a:ea typeface="+mn-ea"/>
                <a:cs typeface="+mn-cs"/>
              </a:rPr>
              <a:t>默认内外边距。</a:t>
            </a:r>
            <a:endParaRPr kumimoji="0" lang="zh-CN" altLang="en-US" sz="2000" b="0" i="0" u="none" strike="noStrike" kern="1200" cap="none" spc="0" normalizeH="0" baseline="0" noProof="0" smtClean="0">
              <a:ln>
                <a:noFill/>
              </a:ln>
              <a:solidFill>
                <a:schemeClr val="tx1"/>
              </a:solidFill>
              <a:effectLst/>
              <a:uLnTx/>
              <a:uFillTx/>
              <a:latin typeface="+mn-ea"/>
              <a:ea typeface="+mn-ea"/>
              <a:cs typeface="+mn-cs"/>
            </a:endParaRPr>
          </a:p>
        </p:txBody>
      </p:sp>
      <p:sp>
        <p:nvSpPr>
          <p:cNvPr id="29" name="Text Box 8"/>
          <p:cNvSpPr txBox="1">
            <a:spLocks noChangeArrowheads="1"/>
          </p:cNvSpPr>
          <p:nvPr/>
        </p:nvSpPr>
        <p:spPr bwMode="auto">
          <a:xfrm>
            <a:off x="4841240" y="4711065"/>
            <a:ext cx="4557713" cy="953135"/>
          </a:xfrm>
          <a:prstGeom prst="rect">
            <a:avLst/>
          </a:prstGeom>
          <a:solidFill>
            <a:srgbClr val="00ACE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smtClean="0">
                <a:ln>
                  <a:noFill/>
                </a:ln>
                <a:solidFill>
                  <a:schemeClr val="bg1"/>
                </a:solidFill>
                <a:effectLst/>
                <a:uLnTx/>
                <a:uFillTx/>
                <a:latin typeface="微软雅黑" panose="020B0503020204020204" charset="-122"/>
                <a:ea typeface="微软雅黑" panose="020B0503020204020204" charset="-122"/>
                <a:cs typeface="+mn-cs"/>
              </a:rPr>
              <a:t>*{</a:t>
            </a:r>
            <a:endParaRPr kumimoji="0" lang="zh-CN" altLang="en-US" sz="1400" b="0" i="0" u="none" strike="noStrike" kern="1200" cap="none" spc="0" normalizeH="0" baseline="0" noProof="0" smtClean="0">
              <a:ln>
                <a:noFill/>
              </a:ln>
              <a:solidFill>
                <a:schemeClr val="bg1"/>
              </a:solidFill>
              <a:effectLst/>
              <a:uLnTx/>
              <a:uFillTx/>
              <a:latin typeface="微软雅黑" panose="020B0503020204020204" charset="-122"/>
              <a:ea typeface="微软雅黑" panose="020B0503020204020204"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smtClean="0">
                <a:ln>
                  <a:noFill/>
                </a:ln>
                <a:solidFill>
                  <a:schemeClr val="bg1"/>
                </a:solidFill>
                <a:effectLst/>
                <a:uLnTx/>
                <a:uFillTx/>
                <a:latin typeface="微软雅黑" panose="020B0503020204020204" charset="-122"/>
                <a:ea typeface="微软雅黑" panose="020B0503020204020204" charset="-122"/>
                <a:cs typeface="+mn-cs"/>
              </a:rPr>
              <a:t>	padding:0;         /*清除内边距*/</a:t>
            </a:r>
            <a:endParaRPr kumimoji="0" lang="zh-CN" altLang="en-US" sz="1400" b="0" i="0" u="none" strike="noStrike" kern="1200" cap="none" spc="0" normalizeH="0" baseline="0" noProof="0" smtClean="0">
              <a:ln>
                <a:noFill/>
              </a:ln>
              <a:solidFill>
                <a:schemeClr val="bg1"/>
              </a:solidFill>
              <a:effectLst/>
              <a:uLnTx/>
              <a:uFillTx/>
              <a:latin typeface="微软雅黑" panose="020B0503020204020204" charset="-122"/>
              <a:ea typeface="微软雅黑" panose="020B0503020204020204"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smtClean="0">
                <a:ln>
                  <a:noFill/>
                </a:ln>
                <a:solidFill>
                  <a:schemeClr val="bg1"/>
                </a:solidFill>
                <a:effectLst/>
                <a:uLnTx/>
                <a:uFillTx/>
                <a:latin typeface="微软雅黑" panose="020B0503020204020204" charset="-122"/>
                <a:ea typeface="微软雅黑" panose="020B0503020204020204" charset="-122"/>
                <a:cs typeface="+mn-cs"/>
              </a:rPr>
              <a:t>	margin:0;          /*清除外边距*/</a:t>
            </a:r>
            <a:endParaRPr kumimoji="0" lang="zh-CN" altLang="en-US" sz="1400" b="0" i="0" u="none" strike="noStrike" kern="1200" cap="none" spc="0" normalizeH="0" baseline="0" noProof="0" smtClean="0">
              <a:ln>
                <a:noFill/>
              </a:ln>
              <a:solidFill>
                <a:schemeClr val="bg1"/>
              </a:solidFill>
              <a:effectLst/>
              <a:uLnTx/>
              <a:uFillTx/>
              <a:latin typeface="微软雅黑" panose="020B0503020204020204" charset="-122"/>
              <a:ea typeface="微软雅黑" panose="020B0503020204020204"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smtClean="0">
                <a:ln>
                  <a:noFill/>
                </a:ln>
                <a:solidFill>
                  <a:schemeClr val="bg1"/>
                </a:solidFill>
                <a:effectLst/>
                <a:uLnTx/>
                <a:uFillTx/>
                <a:latin typeface="微软雅黑" panose="020B0503020204020204" charset="-122"/>
                <a:ea typeface="微软雅黑" panose="020B0503020204020204" charset="-122"/>
                <a:cs typeface="+mn-cs"/>
              </a:rPr>
              <a:t>}</a:t>
            </a:r>
            <a:endParaRPr kumimoji="0" lang="zh-CN" altLang="en-US" sz="1400" b="0" i="0" u="none" strike="noStrike" kern="1200" cap="none" spc="0" normalizeH="0" baseline="0" noProof="0" smtClean="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0" name="Text Box 9"/>
          <p:cNvSpPr txBox="1">
            <a:spLocks noChangeArrowheads="1"/>
          </p:cNvSpPr>
          <p:nvPr/>
        </p:nvSpPr>
        <p:spPr bwMode="auto">
          <a:xfrm>
            <a:off x="434658" y="373063"/>
            <a:ext cx="3506788" cy="7067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4000" i="0" u="none" strike="noStrike" kern="1200" cap="none" spc="0" normalizeH="0" baseline="0" noProof="0" smtClean="0">
                <a:ln>
                  <a:noFill/>
                </a:ln>
                <a:solidFill>
                  <a:schemeClr val="tx1"/>
                </a:solidFill>
                <a:effectLst/>
                <a:uLnTx/>
                <a:uFillTx/>
                <a:latin typeface="+mn-ea"/>
                <a:ea typeface="+mn-ea"/>
                <a:cs typeface="+mn-cs"/>
              </a:rPr>
              <a:t>内外边距清除</a:t>
            </a:r>
            <a:endParaRPr kumimoji="0" lang="zh-CN" altLang="en-US" sz="4000" i="0" u="none" strike="noStrike" kern="1200" cap="none" spc="0" normalizeH="0" baseline="0" noProof="0" smtClean="0">
              <a:ln>
                <a:noFill/>
              </a:ln>
              <a:solidFill>
                <a:schemeClr val="tx1"/>
              </a:solidFill>
              <a:effectLst/>
              <a:uLnTx/>
              <a:uFillTx/>
              <a:latin typeface="+mn-ea"/>
              <a:ea typeface="+mn-ea"/>
              <a:cs typeface="+mn-cs"/>
            </a:endParaRPr>
          </a:p>
        </p:txBody>
      </p:sp>
      <p:sp>
        <p:nvSpPr>
          <p:cNvPr id="31" name="虚尾箭头 28"/>
          <p:cNvSpPr/>
          <p:nvPr/>
        </p:nvSpPr>
        <p:spPr>
          <a:xfrm>
            <a:off x="4186238" y="4873308"/>
            <a:ext cx="450850" cy="411162"/>
          </a:xfrm>
          <a:custGeom>
            <a:avLst/>
            <a:gdLst>
              <a:gd name="txL" fmla="*/ 3375 w 21600"/>
              <a:gd name="txT" fmla="*/ 5400 h 21600"/>
              <a:gd name="txR" fmla="*/ 16693 w 21600"/>
              <a:gd name="txB" fmla="*/ 16200 h 21600"/>
            </a:gdLst>
            <a:ahLst/>
            <a:cxnLst>
              <a:cxn ang="17694720">
                <a:pos x="2147483647" y="0"/>
              </a:cxn>
              <a:cxn ang="11796480">
                <a:pos x="0" y="2147483647"/>
              </a:cxn>
              <a:cxn ang="5898240">
                <a:pos x="2147483647" y="2147483647"/>
              </a:cxn>
              <a:cxn ang="0">
                <a:pos x="2147483647" y="2147483647"/>
              </a:cxn>
            </a:cxnLst>
            <a:rect l="txL" t="txT" r="txR" b="txB"/>
            <a:pathLst>
              <a:path w="21600" h="21600">
                <a:moveTo>
                  <a:pt x="11786" y="0"/>
                </a:moveTo>
                <a:lnTo>
                  <a:pt x="11786" y="5400"/>
                </a:lnTo>
                <a:lnTo>
                  <a:pt x="3375" y="5400"/>
                </a:lnTo>
                <a:lnTo>
                  <a:pt x="3375" y="16200"/>
                </a:lnTo>
                <a:lnTo>
                  <a:pt x="11786" y="16200"/>
                </a:lnTo>
                <a:lnTo>
                  <a:pt x="11786" y="21600"/>
                </a:lnTo>
                <a:lnTo>
                  <a:pt x="21600" y="10800"/>
                </a:lnTo>
                <a:lnTo>
                  <a:pt x="11786"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ACE6">
              <a:alpha val="100000"/>
            </a:srgbClr>
          </a:solidFill>
          <a:ln w="19050" cap="flat" cmpd="sng">
            <a:solidFill>
              <a:srgbClr val="00ACE6">
                <a:alpha val="100000"/>
              </a:srgbClr>
            </a:solidFill>
            <a:prstDash val="solid"/>
            <a:miter lim="800000"/>
            <a:headEnd type="none" w="med" len="med"/>
            <a:tailEnd type="none" w="med" len="med"/>
          </a:ln>
        </p:spPr>
        <p:txBody>
          <a:bodyPr/>
          <a:p>
            <a:endParaRPr lang="zh-CN" altLang="en-US"/>
          </a:p>
        </p:txBody>
      </p:sp>
      <p:sp>
        <p:nvSpPr>
          <p:cNvPr id="4" name="灯片编号占位符 3"/>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spTree>
    <p:custDataLst>
      <p:tags r:id="rId2"/>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left)">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9" grpId="0" bldLvl="0" animBg="1"/>
      <p:bldP spid="30"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4" name="矩形 23"/>
          <p:cNvSpPr/>
          <p:nvPr/>
        </p:nvSpPr>
        <p:spPr>
          <a:xfrm>
            <a:off x="555625" y="333058"/>
            <a:ext cx="6007100" cy="1014730"/>
          </a:xfrm>
          <a:prstGeom prst="rect">
            <a:avLst/>
          </a:prstGeom>
          <a:noFill/>
          <a:ln w="9525">
            <a:noFill/>
          </a:ln>
        </p:spPr>
        <p:txBody>
          <a:bodyPr>
            <a:spAutoFit/>
          </a:bodyPr>
          <a:p>
            <a:pPr>
              <a:lnSpc>
                <a:spcPct val="150000"/>
              </a:lnSpc>
            </a:pPr>
            <a:r>
              <a:rPr lang="zh-CN" altLang="en-US" sz="4000" dirty="0">
                <a:solidFill>
                  <a:schemeClr val="tx1"/>
                </a:solidFill>
                <a:latin typeface="+mj-ea"/>
                <a:ea typeface="+mj-ea"/>
              </a:rPr>
              <a:t>盒子的宽与高</a:t>
            </a:r>
            <a:endParaRPr lang="zh-CN" altLang="en-US" sz="4000" dirty="0">
              <a:solidFill>
                <a:schemeClr val="tx1"/>
              </a:solidFill>
              <a:latin typeface="+mj-ea"/>
              <a:ea typeface="+mj-ea"/>
            </a:endParaRPr>
          </a:p>
        </p:txBody>
      </p:sp>
      <p:grpSp>
        <p:nvGrpSpPr>
          <p:cNvPr id="10" name="组合 9"/>
          <p:cNvGrpSpPr/>
          <p:nvPr/>
        </p:nvGrpSpPr>
        <p:grpSpPr>
          <a:xfrm>
            <a:off x="1512888" y="2178050"/>
            <a:ext cx="1943100" cy="4238625"/>
            <a:chOff x="-508" y="2194061"/>
            <a:chExt cx="1944216" cy="3333367"/>
          </a:xfrm>
        </p:grpSpPr>
        <p:sp>
          <p:nvSpPr>
            <p:cNvPr id="11" name="矩形 10"/>
            <p:cNvSpPr/>
            <p:nvPr/>
          </p:nvSpPr>
          <p:spPr>
            <a:xfrm>
              <a:off x="-508" y="2194061"/>
              <a:ext cx="1944216" cy="3333367"/>
            </a:xfrm>
            <a:prstGeom prst="rect">
              <a:avLst/>
            </a:prstGeom>
            <a:gradFill>
              <a:gsLst>
                <a:gs pos="48000">
                  <a:srgbClr val="8FE2FF"/>
                </a:gs>
                <a:gs pos="100000">
                  <a:srgbClr val="D1F7F4">
                    <a:alpha val="0"/>
                  </a:srgbClr>
                </a:gs>
                <a:gs pos="0">
                  <a:srgbClr val="D1F7F4">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5384" name="Picture 2"/>
            <p:cNvPicPr>
              <a:picLocks noChangeAspect="1"/>
            </p:cNvPicPr>
            <p:nvPr/>
          </p:nvPicPr>
          <p:blipFill>
            <a:blip r:embed="rId1"/>
            <a:stretch>
              <a:fillRect/>
            </a:stretch>
          </p:blipFill>
          <p:spPr>
            <a:xfrm>
              <a:off x="107504" y="2536276"/>
              <a:ext cx="899670" cy="675450"/>
            </a:xfrm>
            <a:prstGeom prst="rect">
              <a:avLst/>
            </a:prstGeom>
            <a:noFill/>
            <a:ln w="9525">
              <a:noFill/>
            </a:ln>
          </p:spPr>
        </p:pic>
        <p:sp>
          <p:nvSpPr>
            <p:cNvPr id="15385" name="矩形 8"/>
            <p:cNvSpPr/>
            <p:nvPr/>
          </p:nvSpPr>
          <p:spPr>
            <a:xfrm>
              <a:off x="244880" y="2231700"/>
              <a:ext cx="737023" cy="2840651"/>
            </a:xfrm>
            <a:prstGeom prst="rect">
              <a:avLst/>
            </a:prstGeom>
            <a:noFill/>
            <a:ln w="9525">
              <a:noFill/>
            </a:ln>
          </p:spPr>
          <p:txBody>
            <a:bodyPr vert="eaVert">
              <a:spAutoFit/>
            </a:bodyPr>
            <a:p>
              <a:pPr algn="ctr"/>
              <a:r>
                <a:rPr lang="zh-CN" altLang="en-US" sz="3600" b="1" dirty="0">
                  <a:solidFill>
                    <a:srgbClr val="FF0000"/>
                  </a:solidFill>
                  <a:latin typeface="微软雅黑" panose="020B0503020204020204" charset="-122"/>
                  <a:ea typeface="微软雅黑" panose="020B0503020204020204" charset="-122"/>
                </a:rPr>
                <a:t>盒子</a:t>
              </a:r>
              <a:endParaRPr lang="zh-CN" altLang="en-US" dirty="0">
                <a:latin typeface="Arial" panose="020B0604020202020204" pitchFamily="34" charset="0"/>
              </a:endParaRPr>
            </a:p>
          </p:txBody>
        </p:sp>
        <p:sp>
          <p:nvSpPr>
            <p:cNvPr id="15386" name="矩形 9"/>
            <p:cNvSpPr/>
            <p:nvPr/>
          </p:nvSpPr>
          <p:spPr>
            <a:xfrm>
              <a:off x="1021158" y="2672238"/>
              <a:ext cx="598514" cy="1959570"/>
            </a:xfrm>
            <a:prstGeom prst="rect">
              <a:avLst/>
            </a:prstGeom>
            <a:noFill/>
            <a:ln w="9525">
              <a:noFill/>
            </a:ln>
          </p:spPr>
          <p:txBody>
            <a:bodyPr vert="eaVert" wrap="none">
              <a:spAutoFit/>
            </a:bodyPr>
            <a:p>
              <a:pPr algn="ctr"/>
              <a:r>
                <a:rPr lang="zh-CN" altLang="en-US" sz="2700" b="1" dirty="0">
                  <a:solidFill>
                    <a:srgbClr val="000000"/>
                  </a:solidFill>
                  <a:latin typeface="微软雅黑" panose="020B0503020204020204" charset="-122"/>
                  <a:ea typeface="微软雅黑" panose="020B0503020204020204" charset="-122"/>
                </a:rPr>
                <a:t>总宽度和总高度</a:t>
              </a:r>
              <a:endParaRPr lang="zh-CN" altLang="en-US" dirty="0">
                <a:solidFill>
                  <a:srgbClr val="000000"/>
                </a:solidFill>
                <a:latin typeface="Arial" panose="020B0604020202020204" pitchFamily="34" charset="0"/>
              </a:endParaRPr>
            </a:p>
          </p:txBody>
        </p:sp>
      </p:grpSp>
      <p:sp>
        <p:nvSpPr>
          <p:cNvPr id="19" name="矩形 18"/>
          <p:cNvSpPr/>
          <p:nvPr/>
        </p:nvSpPr>
        <p:spPr>
          <a:xfrm>
            <a:off x="5166043" y="1394460"/>
            <a:ext cx="3451225" cy="783590"/>
          </a:xfrm>
          <a:prstGeom prst="rect">
            <a:avLst/>
          </a:prstGeom>
          <a:noFill/>
          <a:ln w="9525">
            <a:noFill/>
          </a:ln>
        </p:spPr>
        <p:txBody>
          <a:bodyPr wrap="none">
            <a:spAutoFit/>
          </a:bodyPr>
          <a:p>
            <a:pPr>
              <a:lnSpc>
                <a:spcPct val="125000"/>
              </a:lnSpc>
            </a:pPr>
            <a:r>
              <a:rPr lang="zh-CN" altLang="en-US" dirty="0">
                <a:solidFill>
                  <a:srgbClr val="00ACE6"/>
                </a:solidFill>
                <a:latin typeface="微软雅黑" panose="020B0503020204020204" charset="-122"/>
                <a:ea typeface="微软雅黑" panose="020B0503020204020204" charset="-122"/>
              </a:rPr>
              <a:t>☞ </a:t>
            </a:r>
            <a:r>
              <a:rPr lang="zh-CN" altLang="en-US" b="1" dirty="0">
                <a:latin typeface="微软雅黑" panose="020B0503020204020204" charset="-122"/>
                <a:ea typeface="微软雅黑" panose="020B0503020204020204" charset="-122"/>
              </a:rPr>
              <a:t>网页是由</a:t>
            </a:r>
            <a:r>
              <a:rPr lang="zh-CN" altLang="en-US" b="1" dirty="0">
                <a:solidFill>
                  <a:srgbClr val="1369B2"/>
                </a:solidFill>
                <a:latin typeface="微软雅黑" panose="020B0503020204020204" charset="-122"/>
                <a:ea typeface="微软雅黑" panose="020B0503020204020204" charset="-122"/>
              </a:rPr>
              <a:t>多个盒子</a:t>
            </a:r>
            <a:r>
              <a:rPr lang="zh-CN" altLang="en-US" b="1" dirty="0">
                <a:latin typeface="微软雅黑" panose="020B0503020204020204" charset="-122"/>
                <a:ea typeface="微软雅黑" panose="020B0503020204020204" charset="-122"/>
              </a:rPr>
              <a:t>排列而成</a:t>
            </a:r>
            <a:endParaRPr lang="en-US" altLang="zh-CN" b="1" dirty="0">
              <a:latin typeface="微软雅黑" panose="020B0503020204020204" charset="-122"/>
              <a:ea typeface="微软雅黑" panose="020B0503020204020204" charset="-122"/>
            </a:endParaRPr>
          </a:p>
          <a:p>
            <a:pPr>
              <a:lnSpc>
                <a:spcPct val="125000"/>
              </a:lnSpc>
            </a:pPr>
            <a:r>
              <a:rPr lang="zh-CN" altLang="en-US" dirty="0">
                <a:solidFill>
                  <a:srgbClr val="00ACE6"/>
                </a:solidFill>
                <a:latin typeface="微软雅黑" panose="020B0503020204020204" charset="-122"/>
                <a:ea typeface="微软雅黑" panose="020B0503020204020204" charset="-122"/>
              </a:rPr>
              <a:t>☞ </a:t>
            </a:r>
            <a:r>
              <a:rPr lang="zh-CN" altLang="en-US" b="1" dirty="0">
                <a:solidFill>
                  <a:srgbClr val="1369B2"/>
                </a:solidFill>
                <a:latin typeface="微软雅黑" panose="020B0503020204020204" charset="-122"/>
                <a:ea typeface="微软雅黑" panose="020B0503020204020204" charset="-122"/>
              </a:rPr>
              <a:t>宽度</a:t>
            </a:r>
            <a:r>
              <a:rPr lang="zh-CN" altLang="en-US" b="1" dirty="0">
                <a:latin typeface="微软雅黑" panose="020B0503020204020204" charset="-122"/>
                <a:ea typeface="微软雅黑" panose="020B0503020204020204" charset="-122"/>
              </a:rPr>
              <a:t>和</a:t>
            </a:r>
            <a:r>
              <a:rPr lang="zh-CN" altLang="en-US" b="1" dirty="0">
                <a:solidFill>
                  <a:srgbClr val="1369B2"/>
                </a:solidFill>
                <a:latin typeface="微软雅黑" panose="020B0503020204020204" charset="-122"/>
                <a:ea typeface="微软雅黑" panose="020B0503020204020204" charset="-122"/>
              </a:rPr>
              <a:t>高度</a:t>
            </a:r>
            <a:r>
              <a:rPr lang="zh-CN" altLang="en-US" b="1" dirty="0">
                <a:latin typeface="微软雅黑" panose="020B0503020204020204" charset="-122"/>
                <a:ea typeface="微软雅黑" panose="020B0503020204020204" charset="-122"/>
              </a:rPr>
              <a:t>决定了盒子的大小</a:t>
            </a:r>
            <a:endParaRPr lang="zh-CN" altLang="en-US" b="1" dirty="0">
              <a:latin typeface="微软雅黑" panose="020B0503020204020204" charset="-122"/>
              <a:ea typeface="微软雅黑" panose="020B0503020204020204" charset="-122"/>
            </a:endParaRPr>
          </a:p>
        </p:txBody>
      </p:sp>
      <p:pic>
        <p:nvPicPr>
          <p:cNvPr id="20" name="图片 19"/>
          <p:cNvPicPr>
            <a:picLocks noChangeAspect="1"/>
          </p:cNvPicPr>
          <p:nvPr/>
        </p:nvPicPr>
        <p:blipFill>
          <a:blip r:embed="rId2"/>
          <a:stretch>
            <a:fillRect/>
          </a:stretch>
        </p:blipFill>
        <p:spPr>
          <a:xfrm>
            <a:off x="4852988" y="2944813"/>
            <a:ext cx="4324350" cy="577850"/>
          </a:xfrm>
          <a:prstGeom prst="rect">
            <a:avLst/>
          </a:prstGeom>
          <a:ln>
            <a:solidFill>
              <a:schemeClr val="bg1">
                <a:lumMod val="85000"/>
              </a:schemeClr>
            </a:solidFill>
          </a:ln>
        </p:spPr>
      </p:pic>
      <p:pic>
        <p:nvPicPr>
          <p:cNvPr id="21" name="图片 20"/>
          <p:cNvPicPr>
            <a:picLocks noChangeAspect="1"/>
          </p:cNvPicPr>
          <p:nvPr/>
        </p:nvPicPr>
        <p:blipFill>
          <a:blip r:embed="rId3"/>
          <a:stretch>
            <a:fillRect/>
          </a:stretch>
        </p:blipFill>
        <p:spPr>
          <a:xfrm>
            <a:off x="4852988" y="3648075"/>
            <a:ext cx="2781300" cy="990600"/>
          </a:xfrm>
          <a:prstGeom prst="rect">
            <a:avLst/>
          </a:prstGeom>
          <a:ln>
            <a:solidFill>
              <a:schemeClr val="bg1">
                <a:lumMod val="85000"/>
              </a:schemeClr>
            </a:solidFill>
          </a:ln>
        </p:spPr>
      </p:pic>
      <p:pic>
        <p:nvPicPr>
          <p:cNvPr id="22" name="图片 21"/>
          <p:cNvPicPr>
            <a:picLocks noChangeAspect="1"/>
          </p:cNvPicPr>
          <p:nvPr/>
        </p:nvPicPr>
        <p:blipFill>
          <a:blip r:embed="rId4"/>
          <a:stretch>
            <a:fillRect/>
          </a:stretch>
        </p:blipFill>
        <p:spPr>
          <a:xfrm>
            <a:off x="7820025" y="3659188"/>
            <a:ext cx="1346200" cy="990600"/>
          </a:xfrm>
          <a:prstGeom prst="rect">
            <a:avLst/>
          </a:prstGeom>
          <a:ln>
            <a:solidFill>
              <a:schemeClr val="bg1">
                <a:lumMod val="85000"/>
              </a:schemeClr>
            </a:solidFill>
          </a:ln>
        </p:spPr>
      </p:pic>
      <p:pic>
        <p:nvPicPr>
          <p:cNvPr id="23" name="图片 22"/>
          <p:cNvPicPr>
            <a:picLocks noChangeAspect="1"/>
          </p:cNvPicPr>
          <p:nvPr/>
        </p:nvPicPr>
        <p:blipFill>
          <a:blip r:embed="rId5"/>
          <a:stretch>
            <a:fillRect/>
          </a:stretch>
        </p:blipFill>
        <p:spPr>
          <a:xfrm>
            <a:off x="4843463" y="4754563"/>
            <a:ext cx="1357313" cy="1479550"/>
          </a:xfrm>
          <a:prstGeom prst="rect">
            <a:avLst/>
          </a:prstGeom>
          <a:ln>
            <a:solidFill>
              <a:schemeClr val="bg1">
                <a:lumMod val="85000"/>
              </a:schemeClr>
            </a:solidFill>
          </a:ln>
        </p:spPr>
      </p:pic>
      <p:pic>
        <p:nvPicPr>
          <p:cNvPr id="24" name="图片 23"/>
          <p:cNvPicPr>
            <a:picLocks noChangeAspect="1"/>
          </p:cNvPicPr>
          <p:nvPr/>
        </p:nvPicPr>
        <p:blipFill>
          <a:blip r:embed="rId6"/>
          <a:stretch>
            <a:fillRect/>
          </a:stretch>
        </p:blipFill>
        <p:spPr>
          <a:xfrm>
            <a:off x="6297613" y="4754563"/>
            <a:ext cx="1322388" cy="1479550"/>
          </a:xfrm>
          <a:prstGeom prst="rect">
            <a:avLst/>
          </a:prstGeom>
          <a:ln>
            <a:solidFill>
              <a:schemeClr val="bg1">
                <a:lumMod val="85000"/>
              </a:schemeClr>
            </a:solidFill>
          </a:ln>
        </p:spPr>
      </p:pic>
      <p:pic>
        <p:nvPicPr>
          <p:cNvPr id="25" name="图片 24"/>
          <p:cNvPicPr>
            <a:picLocks noChangeAspect="1"/>
          </p:cNvPicPr>
          <p:nvPr/>
        </p:nvPicPr>
        <p:blipFill>
          <a:blip r:embed="rId7"/>
          <a:stretch>
            <a:fillRect/>
          </a:stretch>
        </p:blipFill>
        <p:spPr>
          <a:xfrm>
            <a:off x="7820025" y="4754563"/>
            <a:ext cx="1346200" cy="1479550"/>
          </a:xfrm>
          <a:prstGeom prst="rect">
            <a:avLst/>
          </a:prstGeom>
          <a:ln>
            <a:solidFill>
              <a:schemeClr val="bg1">
                <a:lumMod val="85000"/>
              </a:schemeClr>
            </a:solidFill>
          </a:ln>
        </p:spPr>
      </p:pic>
      <p:grpSp>
        <p:nvGrpSpPr>
          <p:cNvPr id="26" name="组合 25"/>
          <p:cNvGrpSpPr/>
          <p:nvPr/>
        </p:nvGrpSpPr>
        <p:grpSpPr>
          <a:xfrm>
            <a:off x="3995738" y="4789488"/>
            <a:ext cx="771525" cy="1477962"/>
            <a:chOff x="2472267" y="4141456"/>
            <a:chExt cx="770414" cy="1478670"/>
          </a:xfrm>
        </p:grpSpPr>
        <p:sp>
          <p:nvSpPr>
            <p:cNvPr id="15380" name="左大括号 13"/>
            <p:cNvSpPr/>
            <p:nvPr/>
          </p:nvSpPr>
          <p:spPr bwMode="auto">
            <a:xfrm>
              <a:off x="3128546" y="4141456"/>
              <a:ext cx="114135" cy="1478670"/>
            </a:xfrm>
            <a:prstGeom prst="leftBrace">
              <a:avLst>
                <a:gd name="adj1" fmla="val 8327"/>
                <a:gd name="adj2" fmla="val 47708"/>
              </a:avLst>
            </a:prstGeom>
            <a:noFill/>
            <a:ln w="28575">
              <a:solidFill>
                <a:srgbClr val="00ACE6"/>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2" name="TextBox 14"/>
            <p:cNvSpPr txBox="1"/>
            <p:nvPr/>
          </p:nvSpPr>
          <p:spPr>
            <a:xfrm>
              <a:off x="2472267" y="4651022"/>
              <a:ext cx="736512" cy="368476"/>
            </a:xfrm>
            <a:prstGeom prst="rect">
              <a:avLst/>
            </a:prstGeom>
            <a:noFill/>
            <a:ln w="9525">
              <a:noFill/>
            </a:ln>
          </p:spPr>
          <p:txBody>
            <a:bodyPr>
              <a:spAutoFit/>
            </a:bodyPr>
            <a:p>
              <a:r>
                <a:rPr lang="zh-CN" altLang="en-US" b="1" dirty="0">
                  <a:solidFill>
                    <a:srgbClr val="00B0F0"/>
                  </a:solidFill>
                  <a:latin typeface="微软雅黑" panose="020B0503020204020204" charset="-122"/>
                  <a:ea typeface="微软雅黑" panose="020B0503020204020204" charset="-122"/>
                </a:rPr>
                <a:t>高度</a:t>
              </a:r>
              <a:endParaRPr lang="zh-CN" altLang="en-US" b="1" dirty="0">
                <a:solidFill>
                  <a:srgbClr val="00B0F0"/>
                </a:solidFill>
                <a:latin typeface="微软雅黑" panose="020B0503020204020204" charset="-122"/>
                <a:ea typeface="微软雅黑" panose="020B0503020204020204" charset="-122"/>
              </a:endParaRPr>
            </a:p>
          </p:txBody>
        </p:sp>
      </p:grpSp>
      <p:grpSp>
        <p:nvGrpSpPr>
          <p:cNvPr id="29" name="组合 28"/>
          <p:cNvGrpSpPr/>
          <p:nvPr/>
        </p:nvGrpSpPr>
        <p:grpSpPr>
          <a:xfrm>
            <a:off x="4857750" y="6297613"/>
            <a:ext cx="1354138" cy="481612"/>
            <a:chOff x="3333302" y="5649648"/>
            <a:chExt cx="1354492" cy="481669"/>
          </a:xfrm>
        </p:grpSpPr>
        <p:sp>
          <p:nvSpPr>
            <p:cNvPr id="15378" name="左大括号 18"/>
            <p:cNvSpPr/>
            <p:nvPr/>
          </p:nvSpPr>
          <p:spPr bwMode="auto">
            <a:xfrm rot="-5400000">
              <a:off x="3939896" y="5043054"/>
              <a:ext cx="141304" cy="1354492"/>
            </a:xfrm>
            <a:prstGeom prst="leftBrace">
              <a:avLst>
                <a:gd name="adj1" fmla="val 8329"/>
                <a:gd name="adj2" fmla="val 47708"/>
              </a:avLst>
            </a:prstGeom>
            <a:noFill/>
            <a:ln w="28575">
              <a:solidFill>
                <a:srgbClr val="00ACE6"/>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3" name="TextBox 20"/>
            <p:cNvSpPr txBox="1"/>
            <p:nvPr/>
          </p:nvSpPr>
          <p:spPr>
            <a:xfrm>
              <a:off x="3642292" y="5762973"/>
              <a:ext cx="736512" cy="368344"/>
            </a:xfrm>
            <a:prstGeom prst="rect">
              <a:avLst/>
            </a:prstGeom>
            <a:noFill/>
            <a:ln w="9525">
              <a:noFill/>
            </a:ln>
          </p:spPr>
          <p:txBody>
            <a:bodyPr>
              <a:spAutoFit/>
            </a:bodyPr>
            <a:p>
              <a:r>
                <a:rPr lang="zh-CN" altLang="en-US" b="1" dirty="0">
                  <a:solidFill>
                    <a:srgbClr val="00B0F0"/>
                  </a:solidFill>
                  <a:latin typeface="微软雅黑" panose="020B0503020204020204" charset="-122"/>
                  <a:ea typeface="微软雅黑" panose="020B0503020204020204" charset="-122"/>
                </a:rPr>
                <a:t>宽度</a:t>
              </a:r>
              <a:endParaRPr lang="zh-CN" altLang="en-US" b="1" dirty="0">
                <a:solidFill>
                  <a:srgbClr val="00B0F0"/>
                </a:solidFill>
                <a:latin typeface="微软雅黑" panose="020B0503020204020204" charset="-122"/>
                <a:ea typeface="微软雅黑" panose="020B0503020204020204" charset="-122"/>
              </a:endParaRPr>
            </a:p>
          </p:txBody>
        </p:sp>
      </p:grpSp>
      <p:sp>
        <p:nvSpPr>
          <p:cNvPr id="4" name="灯片编号占位符 3"/>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spTree>
    <p:custDataLst>
      <p:tags r:id="rId8"/>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xEl>
                                              <p:charRg st="0" end="15"/>
                                            </p:txEl>
                                          </p:spTgt>
                                        </p:tgtEl>
                                        <p:attrNameLst>
                                          <p:attrName>style.visibility</p:attrName>
                                        </p:attrNameLst>
                                      </p:cBhvr>
                                      <p:to>
                                        <p:strVal val="visible"/>
                                      </p:to>
                                    </p:set>
                                    <p:animEffect transition="in" filter="wipe(left)">
                                      <p:cBhvr>
                                        <p:cTn id="11" dur="500"/>
                                        <p:tgtEl>
                                          <p:spTgt spid="19">
                                            <p:txEl>
                                              <p:charRg st="0" end="15"/>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xEl>
                                              <p:charRg st="15" end="31"/>
                                            </p:txEl>
                                          </p:spTgt>
                                        </p:tgtEl>
                                        <p:attrNameLst>
                                          <p:attrName>style.visibility</p:attrName>
                                        </p:attrNameLst>
                                      </p:cBhvr>
                                      <p:to>
                                        <p:strVal val="visible"/>
                                      </p:to>
                                    </p:set>
                                    <p:animEffect transition="in" filter="wipe(left)">
                                      <p:cBhvr>
                                        <p:cTn id="15" dur="500"/>
                                        <p:tgtEl>
                                          <p:spTgt spid="19">
                                            <p:txEl>
                                              <p:charRg st="15" end="3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0-#ppt_h/2"/>
                                          </p:val>
                                        </p:tav>
                                        <p:tav tm="100000">
                                          <p:val>
                                            <p:strVal val="#ppt_y"/>
                                          </p:val>
                                        </p:tav>
                                      </p:tavLst>
                                    </p:anim>
                                  </p:childTnLst>
                                </p:cTn>
                              </p:par>
                            </p:childTnLst>
                          </p:cTn>
                        </p:par>
                        <p:par>
                          <p:cTn id="22" fill="hold">
                            <p:stCondLst>
                              <p:cond delay="500"/>
                            </p:stCondLst>
                            <p:childTnLst>
                              <p:par>
                                <p:cTn id="23" presetID="2" presetClass="entr" presetSubtype="9"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0-#ppt_h/2"/>
                                          </p:val>
                                        </p:tav>
                                        <p:tav tm="100000">
                                          <p:val>
                                            <p:strVal val="#ppt_y"/>
                                          </p:val>
                                        </p:tav>
                                      </p:tavLst>
                                    </p:anim>
                                  </p:childTnLst>
                                </p:cTn>
                              </p:par>
                            </p:childTnLst>
                          </p:cTn>
                        </p:par>
                        <p:par>
                          <p:cTn id="27" fill="hold">
                            <p:stCondLst>
                              <p:cond delay="1000"/>
                            </p:stCondLst>
                            <p:childTnLst>
                              <p:par>
                                <p:cTn id="28" presetID="2" presetClass="entr" presetSubtype="3" fill="hold" nodeType="after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1+#ppt_w/2"/>
                                          </p:val>
                                        </p:tav>
                                        <p:tav tm="100000">
                                          <p:val>
                                            <p:strVal val="#ppt_x"/>
                                          </p:val>
                                        </p:tav>
                                      </p:tavLst>
                                    </p:anim>
                                    <p:anim calcmode="lin" valueType="num">
                                      <p:cBhvr additive="base">
                                        <p:cTn id="31" dur="500" fill="hold"/>
                                        <p:tgtEl>
                                          <p:spTgt spid="22"/>
                                        </p:tgtEl>
                                        <p:attrNameLst>
                                          <p:attrName>ppt_y</p:attrName>
                                        </p:attrNameLst>
                                      </p:cBhvr>
                                      <p:tavLst>
                                        <p:tav tm="0">
                                          <p:val>
                                            <p:strVal val="0-#ppt_h/2"/>
                                          </p:val>
                                        </p:tav>
                                        <p:tav tm="100000">
                                          <p:val>
                                            <p:strVal val="#ppt_y"/>
                                          </p:val>
                                        </p:tav>
                                      </p:tavLst>
                                    </p:anim>
                                  </p:childTnLst>
                                </p:cTn>
                              </p:par>
                            </p:childTnLst>
                          </p:cTn>
                        </p:par>
                        <p:par>
                          <p:cTn id="32" fill="hold">
                            <p:stCondLst>
                              <p:cond delay="1500"/>
                            </p:stCondLst>
                            <p:childTnLst>
                              <p:par>
                                <p:cTn id="33" presetID="2" presetClass="entr" presetSubtype="12"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0-#ppt_w/2"/>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childTnLst>
                          </p:cTn>
                        </p:par>
                        <p:par>
                          <p:cTn id="37" fill="hold">
                            <p:stCondLst>
                              <p:cond delay="2000"/>
                            </p:stCondLst>
                            <p:childTnLst>
                              <p:par>
                                <p:cTn id="38" presetID="2" presetClass="entr" presetSubtype="4" fill="hold" nodeType="after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500" fill="hold"/>
                                        <p:tgtEl>
                                          <p:spTgt spid="24"/>
                                        </p:tgtEl>
                                        <p:attrNameLst>
                                          <p:attrName>ppt_x</p:attrName>
                                        </p:attrNameLst>
                                      </p:cBhvr>
                                      <p:tavLst>
                                        <p:tav tm="0">
                                          <p:val>
                                            <p:strVal val="#ppt_x"/>
                                          </p:val>
                                        </p:tav>
                                        <p:tav tm="100000">
                                          <p:val>
                                            <p:strVal val="#ppt_x"/>
                                          </p:val>
                                        </p:tav>
                                      </p:tavLst>
                                    </p:anim>
                                    <p:anim calcmode="lin" valueType="num">
                                      <p:cBhvr additive="base">
                                        <p:cTn id="41" dur="500" fill="hold"/>
                                        <p:tgtEl>
                                          <p:spTgt spid="24"/>
                                        </p:tgtEl>
                                        <p:attrNameLst>
                                          <p:attrName>ppt_y</p:attrName>
                                        </p:attrNameLst>
                                      </p:cBhvr>
                                      <p:tavLst>
                                        <p:tav tm="0">
                                          <p:val>
                                            <p:strVal val="1+#ppt_h/2"/>
                                          </p:val>
                                        </p:tav>
                                        <p:tav tm="100000">
                                          <p:val>
                                            <p:strVal val="#ppt_y"/>
                                          </p:val>
                                        </p:tav>
                                      </p:tavLst>
                                    </p:anim>
                                  </p:childTnLst>
                                </p:cTn>
                              </p:par>
                            </p:childTnLst>
                          </p:cTn>
                        </p:par>
                        <p:par>
                          <p:cTn id="42" fill="hold">
                            <p:stCondLst>
                              <p:cond delay="2500"/>
                            </p:stCondLst>
                            <p:childTnLst>
                              <p:par>
                                <p:cTn id="43" presetID="2" presetClass="entr" presetSubtype="6"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500" fill="hold"/>
                                        <p:tgtEl>
                                          <p:spTgt spid="25"/>
                                        </p:tgtEl>
                                        <p:attrNameLst>
                                          <p:attrName>ppt_x</p:attrName>
                                        </p:attrNameLst>
                                      </p:cBhvr>
                                      <p:tavLst>
                                        <p:tav tm="0">
                                          <p:val>
                                            <p:strVal val="1+#ppt_w/2"/>
                                          </p:val>
                                        </p:tav>
                                        <p:tav tm="100000">
                                          <p:val>
                                            <p:strVal val="#ppt_x"/>
                                          </p:val>
                                        </p:tav>
                                      </p:tavLst>
                                    </p:anim>
                                    <p:anim calcmode="lin" valueType="num">
                                      <p:cBhvr additive="base">
                                        <p:cTn id="4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circle(in)">
                                      <p:cBhvr>
                                        <p:cTn id="51" dur="500"/>
                                        <p:tgtEl>
                                          <p:spTgt spid="26"/>
                                        </p:tgtEl>
                                      </p:cBhvr>
                                    </p:animEffect>
                                  </p:childTnLst>
                                </p:cTn>
                              </p:par>
                            </p:childTnLst>
                          </p:cTn>
                        </p:par>
                        <p:par>
                          <p:cTn id="52" fill="hold">
                            <p:stCondLst>
                              <p:cond delay="500"/>
                            </p:stCondLst>
                            <p:childTnLst>
                              <p:par>
                                <p:cTn id="53" presetID="26" presetClass="emph" presetSubtype="0" fill="hold" nodeType="afterEffect">
                                  <p:stCondLst>
                                    <p:cond delay="0"/>
                                  </p:stCondLst>
                                  <p:childTnLst>
                                    <p:animEffect transition="out" filter="fade">
                                      <p:cBhvr>
                                        <p:cTn id="54" dur="500" tmFilter="0, 0; .2, .5; .8, .5; 1, 0"/>
                                        <p:tgtEl>
                                          <p:spTgt spid="26"/>
                                        </p:tgtEl>
                                      </p:cBhvr>
                                    </p:animEffect>
                                    <p:animScale>
                                      <p:cBhvr>
                                        <p:cTn id="55" dur="250" autoRev="1" fill="hold"/>
                                        <p:tgtEl>
                                          <p:spTgt spid="26"/>
                                        </p:tgtEl>
                                      </p:cBhvr>
                                      <p:by x="105000" y="105000"/>
                                    </p:animScale>
                                  </p:childTnLst>
                                </p:cTn>
                              </p:par>
                            </p:childTnLst>
                          </p:cTn>
                        </p:par>
                      </p:childTnLst>
                    </p:cTn>
                  </p:par>
                  <p:par>
                    <p:cTn id="56" fill="hold">
                      <p:stCondLst>
                        <p:cond delay="indefinite"/>
                      </p:stCondLst>
                      <p:childTnLst>
                        <p:par>
                          <p:cTn id="57" fill="hold">
                            <p:stCondLst>
                              <p:cond delay="0"/>
                            </p:stCondLst>
                            <p:childTnLst>
                              <p:par>
                                <p:cTn id="58" presetID="6" presetClass="entr" presetSubtype="16" fill="hold"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circle(in)">
                                      <p:cBhvr>
                                        <p:cTn id="60" dur="500"/>
                                        <p:tgtEl>
                                          <p:spTgt spid="29"/>
                                        </p:tgtEl>
                                      </p:cBhvr>
                                    </p:animEffect>
                                  </p:childTnLst>
                                </p:cTn>
                              </p:par>
                            </p:childTnLst>
                          </p:cTn>
                        </p:par>
                        <p:par>
                          <p:cTn id="61" fill="hold">
                            <p:stCondLst>
                              <p:cond delay="500"/>
                            </p:stCondLst>
                            <p:childTnLst>
                              <p:par>
                                <p:cTn id="62" presetID="26" presetClass="emph" presetSubtype="0" fill="hold" nodeType="afterEffect">
                                  <p:stCondLst>
                                    <p:cond delay="0"/>
                                  </p:stCondLst>
                                  <p:childTnLst>
                                    <p:animEffect transition="out" filter="fade">
                                      <p:cBhvr>
                                        <p:cTn id="63" dur="500" tmFilter="0, 0; .2, .5; .8, .5; 1, 0"/>
                                        <p:tgtEl>
                                          <p:spTgt spid="29"/>
                                        </p:tgtEl>
                                      </p:cBhvr>
                                    </p:animEffect>
                                    <p:animScale>
                                      <p:cBhvr>
                                        <p:cTn id="64" dur="25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sp>
        <p:nvSpPr>
          <p:cNvPr id="15362" name="Rectangle 2"/>
          <p:cNvSpPr>
            <a:spLocks noGrp="1" noChangeArrowheads="1"/>
          </p:cNvSpPr>
          <p:nvPr>
            <p:ph type="title" idx="4294967295"/>
          </p:nvPr>
        </p:nvSpPr>
        <p:spPr>
          <a:xfrm>
            <a:off x="0" y="365125"/>
            <a:ext cx="10515600" cy="1325563"/>
          </a:xfrm>
        </p:spPr>
        <p:txBody>
          <a:bodyPr>
            <a:noAutofit/>
          </a:bodyPr>
          <a:lstStyle/>
          <a:p>
            <a:r>
              <a:rPr lang="zh-CN" altLang="en-US" dirty="0" smtClean="0">
                <a:latin typeface="微软雅黑" panose="020B0503020204020204" charset="-122"/>
                <a:ea typeface="微软雅黑" panose="020B0503020204020204" charset="-122"/>
              </a:rPr>
              <a:t>复习检查</a:t>
            </a:r>
            <a:endParaRPr lang="zh-CN" altLang="en-US" dirty="0" smtClean="0">
              <a:latin typeface="微软雅黑" panose="020B0503020204020204" charset="-122"/>
              <a:ea typeface="微软雅黑" panose="020B0503020204020204" charset="-122"/>
            </a:endParaRPr>
          </a:p>
        </p:txBody>
      </p:sp>
      <p:sp>
        <p:nvSpPr>
          <p:cNvPr id="15363" name="Rectangle 3"/>
          <p:cNvSpPr>
            <a:spLocks noGrp="1" noChangeArrowheads="1"/>
          </p:cNvSpPr>
          <p:nvPr>
            <p:ph idx="4294967295"/>
          </p:nvPr>
        </p:nvSpPr>
        <p:spPr>
          <a:xfrm>
            <a:off x="3194050" y="1008380"/>
            <a:ext cx="4796155" cy="4389120"/>
          </a:xfrm>
        </p:spPr>
        <p:txBody>
          <a:bodyPr>
            <a:normAutofit/>
          </a:bodyPr>
          <a:lstStyle/>
          <a:p>
            <a:pPr lvl="2"/>
            <a:endParaRPr lang="zh-CN" altLang="en-US" sz="2400" dirty="0" smtClean="0">
              <a:sym typeface="+mn-ea"/>
            </a:endParaRPr>
          </a:p>
          <a:p>
            <a:pPr lvl="2"/>
            <a:endParaRPr lang="zh-CN" altLang="en-US" sz="2400" dirty="0" smtClean="0">
              <a:sym typeface="+mn-ea"/>
            </a:endParaRPr>
          </a:p>
          <a:p>
            <a:pPr lvl="1">
              <a:defRPr/>
            </a:pPr>
            <a:r>
              <a:rPr lang="en-US" altLang="zh-CN" sz="2400" dirty="0" smtClean="0">
                <a:latin typeface="微软雅黑" panose="020B0503020204020204" charset="-122"/>
                <a:ea typeface="微软雅黑" panose="020B0503020204020204" charset="-122"/>
                <a:sym typeface="+mn-ea"/>
              </a:rPr>
              <a:t>CSS</a:t>
            </a:r>
            <a:r>
              <a:rPr lang="zh-CN" altLang="en-US" sz="2400" dirty="0" smtClean="0">
                <a:latin typeface="微软雅黑" panose="020B0503020204020204" charset="-122"/>
                <a:ea typeface="微软雅黑" panose="020B0503020204020204" charset="-122"/>
                <a:sym typeface="+mn-ea"/>
              </a:rPr>
              <a:t>的文本属性样式结构</a:t>
            </a:r>
            <a:endParaRPr lang="zh-CN" altLang="en-US" sz="2400" dirty="0" smtClean="0">
              <a:latin typeface="微软雅黑" panose="020B0503020204020204" charset="-122"/>
              <a:ea typeface="微软雅黑" panose="020B0503020204020204" charset="-122"/>
              <a:sym typeface="+mn-ea"/>
            </a:endParaRPr>
          </a:p>
          <a:p>
            <a:pPr lvl="1">
              <a:defRPr/>
            </a:pPr>
            <a:r>
              <a:rPr lang="zh-CN" altLang="en-US" sz="2400" dirty="0" smtClean="0">
                <a:latin typeface="微软雅黑" panose="020B0503020204020204" charset="-122"/>
                <a:ea typeface="微软雅黑" panose="020B0503020204020204" charset="-122"/>
                <a:sym typeface="+mn-ea"/>
              </a:rPr>
              <a:t>突出显示几个字用什么标签</a:t>
            </a:r>
            <a:endParaRPr lang="en-US" altLang="zh-CN" sz="2400" dirty="0" smtClean="0">
              <a:latin typeface="微软雅黑" panose="020B0503020204020204" charset="-122"/>
              <a:ea typeface="微软雅黑" panose="020B0503020204020204" charset="-122"/>
              <a:sym typeface="+mn-ea"/>
            </a:endParaRPr>
          </a:p>
          <a:p>
            <a:pPr lvl="1">
              <a:defRPr/>
            </a:pPr>
            <a:r>
              <a:rPr lang="en-US" altLang="zh-CN" sz="2400" dirty="0" smtClean="0">
                <a:latin typeface="微软雅黑" panose="020B0503020204020204" charset="-122"/>
                <a:ea typeface="微软雅黑" panose="020B0503020204020204" charset="-122"/>
                <a:sym typeface="+mn-ea"/>
              </a:rPr>
              <a:t>CSS</a:t>
            </a:r>
            <a:r>
              <a:rPr lang="zh-CN" altLang="en-US" sz="2400" dirty="0" smtClean="0">
                <a:latin typeface="微软雅黑" panose="020B0503020204020204" charset="-122"/>
                <a:ea typeface="微软雅黑" panose="020B0503020204020204" charset="-122"/>
                <a:sym typeface="+mn-ea"/>
              </a:rPr>
              <a:t>的背景属性结构</a:t>
            </a:r>
            <a:endParaRPr lang="en-US" altLang="zh-CN" sz="2400" dirty="0" smtClean="0">
              <a:latin typeface="微软雅黑" panose="020B0503020204020204" charset="-122"/>
              <a:ea typeface="微软雅黑" panose="020B0503020204020204" charset="-122"/>
              <a:sym typeface="+mn-ea"/>
            </a:endParaRPr>
          </a:p>
          <a:p>
            <a:pPr lvl="1">
              <a:defRPr/>
            </a:pPr>
            <a:r>
              <a:rPr lang="zh-CN" altLang="en-US" sz="2400" dirty="0" smtClean="0">
                <a:sym typeface="+mn-ea"/>
              </a:rPr>
              <a:t>设置文本行高使用什么属性</a:t>
            </a:r>
            <a:endParaRPr lang="en-US" altLang="zh-CN" sz="2400" dirty="0" smtClean="0">
              <a:latin typeface="微软雅黑" panose="020B0503020204020204" charset="-122"/>
              <a:ea typeface="微软雅黑" panose="020B0503020204020204" charset="-122"/>
              <a:sym typeface="+mn-ea"/>
            </a:endParaRPr>
          </a:p>
          <a:p>
            <a:pPr lvl="1">
              <a:defRPr/>
            </a:pPr>
            <a:r>
              <a:rPr lang="zh-CN" altLang="en-US" sz="2400" dirty="0" smtClean="0">
                <a:latin typeface="微软雅黑" panose="020B0503020204020204" charset="-122"/>
                <a:ea typeface="微软雅黑" panose="020B0503020204020204" charset="-122"/>
                <a:sym typeface="+mn-ea"/>
              </a:rPr>
              <a:t>如何用</a:t>
            </a:r>
            <a:r>
              <a:rPr lang="en-US" altLang="zh-CN" sz="2400" dirty="0" smtClean="0">
                <a:latin typeface="微软雅黑" panose="020B0503020204020204" charset="-122"/>
                <a:ea typeface="微软雅黑" panose="020B0503020204020204" charset="-122"/>
                <a:sym typeface="+mn-ea"/>
              </a:rPr>
              <a:t>CSS</a:t>
            </a:r>
            <a:r>
              <a:rPr lang="zh-CN" altLang="en-US" sz="2400" dirty="0" smtClean="0">
                <a:latin typeface="微软雅黑" panose="020B0503020204020204" charset="-122"/>
                <a:ea typeface="微软雅黑" panose="020B0503020204020204" charset="-122"/>
                <a:sym typeface="+mn-ea"/>
              </a:rPr>
              <a:t>进行渐变</a:t>
            </a:r>
            <a:endParaRPr lang="en-US" altLang="zh-CN" sz="2400" dirty="0">
              <a:latin typeface="微软雅黑" panose="020B0503020204020204" charset="-122"/>
              <a:ea typeface="微软雅黑" panose="020B0503020204020204" charset="-122"/>
            </a:endParaRPr>
          </a:p>
          <a:p>
            <a:pPr lvl="2"/>
            <a:endParaRPr lang="en-US" altLang="zh-CN" sz="2400" dirty="0" smtClean="0">
              <a:latin typeface="微软雅黑" panose="020B0503020204020204" charset="-122"/>
              <a:ea typeface="微软雅黑" panose="020B0503020204020204" charset="-122"/>
            </a:endParaRPr>
          </a:p>
        </p:txBody>
      </p:sp>
      <p:grpSp>
        <p:nvGrpSpPr>
          <p:cNvPr id="18" name="组合 1"/>
          <p:cNvGrpSpPr/>
          <p:nvPr/>
        </p:nvGrpSpPr>
        <p:grpSpPr bwMode="auto">
          <a:xfrm>
            <a:off x="815340" y="1691005"/>
            <a:ext cx="1607185" cy="736600"/>
            <a:chOff x="0" y="600123"/>
            <a:chExt cx="1607604" cy="736273"/>
          </a:xfrm>
        </p:grpSpPr>
        <p:sp>
          <p:nvSpPr>
            <p:cNvPr id="19" name="TextBox 18"/>
            <p:cNvSpPr txBox="1"/>
            <p:nvPr/>
          </p:nvSpPr>
          <p:spPr>
            <a:xfrm>
              <a:off x="403330" y="620752"/>
              <a:ext cx="1204274" cy="398603"/>
            </a:xfrm>
            <a:prstGeom prst="rect">
              <a:avLst/>
            </a:prstGeom>
            <a:noFill/>
            <a:effectLst>
              <a:outerShdw blurRad="25400" dist="12700" dir="5400000" algn="t" rotWithShape="0">
                <a:prstClr val="black">
                  <a:alpha val="40000"/>
                </a:prstClr>
              </a:outerShdw>
            </a:effectLst>
          </p:spPr>
          <p:txBody>
            <a:bodyPr wrap="none">
              <a:spAutoFit/>
            </a:bodyPr>
            <a:lstStyle/>
            <a:p>
              <a:pPr>
                <a:defRPr/>
              </a:pPr>
              <a:r>
                <a:rPr lang="zh-CN" altLang="en-US" sz="2000" b="1" dirty="0">
                  <a:latin typeface="微软雅黑" panose="020B0503020204020204" charset="-122"/>
                  <a:ea typeface="微软雅黑" panose="020B0503020204020204" charset="-122"/>
                </a:rPr>
                <a:t>集中测试</a:t>
              </a:r>
              <a:endParaRPr lang="zh-CN" altLang="en-US" sz="2000" b="1" dirty="0">
                <a:latin typeface="微软雅黑" panose="020B0503020204020204" charset="-122"/>
                <a:ea typeface="微软雅黑" panose="020B0503020204020204" charset="-122"/>
              </a:endParaRPr>
            </a:p>
          </p:txBody>
        </p:sp>
        <p:pic>
          <p:nvPicPr>
            <p:cNvPr id="20" name="Picture 16" descr="C:\Users\meng.zhang\Desktop\ACCP7.0模版图标规范\s副本.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600123"/>
              <a:ext cx="500066" cy="512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 descr="C:\Users\meng.zhang\Desktop\ACCP7.0模版图标规范\us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955" y="833775"/>
              <a:ext cx="502621" cy="502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8" name="组合 17"/>
          <p:cNvGrpSpPr/>
          <p:nvPr/>
        </p:nvGrpSpPr>
        <p:grpSpPr>
          <a:xfrm>
            <a:off x="4656138" y="2862263"/>
            <a:ext cx="4884737" cy="2951162"/>
            <a:chOff x="2824956" y="2010850"/>
            <a:chExt cx="4885355" cy="2951767"/>
          </a:xfrm>
        </p:grpSpPr>
        <p:sp>
          <p:nvSpPr>
            <p:cNvPr id="16421" name="矩形 17"/>
            <p:cNvSpPr/>
            <p:nvPr/>
          </p:nvSpPr>
          <p:spPr>
            <a:xfrm>
              <a:off x="2824956" y="2010850"/>
              <a:ext cx="4885355" cy="2951767"/>
            </a:xfrm>
            <a:prstGeom prst="rect">
              <a:avLst/>
            </a:prstGeom>
            <a:solidFill>
              <a:srgbClr val="00B0F0"/>
            </a:solidFill>
            <a:ln w="381000" cap="flat" cmpd="sng">
              <a:solidFill>
                <a:srgbClr val="F7F8D4"/>
              </a:solidFill>
              <a:prstDash val="solid"/>
              <a:round/>
              <a:headEnd type="none" w="med" len="med"/>
              <a:tailEnd type="none" w="med" len="med"/>
            </a:ln>
          </p:spPr>
          <p:txBody>
            <a:bodyPr/>
            <a:p>
              <a:pPr eaLnBrk="1" hangingPunct="1">
                <a:buFont typeface="Arial" panose="020B0604020202020204" pitchFamily="34" charset="0"/>
              </a:pPr>
              <a:endParaRPr lang="zh-CN" altLang="en-US" dirty="0">
                <a:latin typeface="微软雅黑" panose="020B0503020204020204" charset="-122"/>
                <a:ea typeface="微软雅黑" panose="020B0503020204020204" charset="-122"/>
              </a:endParaRPr>
            </a:p>
          </p:txBody>
        </p:sp>
        <p:sp>
          <p:nvSpPr>
            <p:cNvPr id="16422" name="矩形 18"/>
            <p:cNvSpPr/>
            <p:nvPr/>
          </p:nvSpPr>
          <p:spPr>
            <a:xfrm>
              <a:off x="3375381" y="2567340"/>
              <a:ext cx="3787078" cy="1897203"/>
            </a:xfrm>
            <a:prstGeom prst="rect">
              <a:avLst/>
            </a:prstGeom>
            <a:solidFill>
              <a:srgbClr val="D1F7F4"/>
            </a:solidFill>
            <a:ln w="381000" cap="flat" cmpd="sng">
              <a:solidFill>
                <a:srgbClr val="F2F6FC"/>
              </a:solidFill>
              <a:prstDash val="solid"/>
              <a:round/>
              <a:headEnd type="none" w="med" len="med"/>
              <a:tailEnd type="none" w="med" len="med"/>
            </a:ln>
          </p:spPr>
          <p:txBody>
            <a:bodyPr/>
            <a:p>
              <a:pPr eaLnBrk="1" hangingPunct="1">
                <a:buFont typeface="Arial" panose="020B0604020202020204" pitchFamily="34" charset="0"/>
              </a:pPr>
              <a:endParaRPr lang="zh-CN" altLang="en-US" dirty="0">
                <a:latin typeface="微软雅黑" panose="020B0503020204020204" charset="-122"/>
                <a:ea typeface="微软雅黑" panose="020B0503020204020204" charset="-122"/>
              </a:endParaRPr>
            </a:p>
          </p:txBody>
        </p:sp>
      </p:grpSp>
      <p:grpSp>
        <p:nvGrpSpPr>
          <p:cNvPr id="21" name="组合 20"/>
          <p:cNvGrpSpPr/>
          <p:nvPr/>
        </p:nvGrpSpPr>
        <p:grpSpPr>
          <a:xfrm>
            <a:off x="5410201" y="3248025"/>
            <a:ext cx="3376613" cy="354013"/>
            <a:chOff x="3828864" y="3077629"/>
            <a:chExt cx="3377516" cy="354353"/>
          </a:xfrm>
        </p:grpSpPr>
        <p:sp>
          <p:nvSpPr>
            <p:cNvPr id="16419" name="左大括号 21"/>
            <p:cNvSpPr/>
            <p:nvPr/>
          </p:nvSpPr>
          <p:spPr bwMode="auto">
            <a:xfrm rot="5400000">
              <a:off x="5454061" y="1679663"/>
              <a:ext cx="127122" cy="3377516"/>
            </a:xfrm>
            <a:prstGeom prst="leftBrace">
              <a:avLst>
                <a:gd name="adj1" fmla="val 8393"/>
                <a:gd name="adj2" fmla="val 49667"/>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rPr>
                <a:t> </a:t>
              </a:r>
              <a:endParaRPr kumimoji="0" lang="zh-CN" altLang="en-US" sz="1800" b="0"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6420" name="TextBox 22"/>
            <p:cNvSpPr txBox="1"/>
            <p:nvPr/>
          </p:nvSpPr>
          <p:spPr>
            <a:xfrm>
              <a:off x="5266268" y="3077629"/>
              <a:ext cx="643466" cy="275855"/>
            </a:xfrm>
            <a:prstGeom prst="rect">
              <a:avLst/>
            </a:prstGeom>
            <a:noFill/>
            <a:ln w="9525">
              <a:noFill/>
            </a:ln>
          </p:spPr>
          <p:txBody>
            <a:bodyPr>
              <a:spAutoFit/>
            </a:bodyPr>
            <a:p>
              <a:r>
                <a:rPr lang="en-US" altLang="zh-CN" sz="1200" dirty="0">
                  <a:latin typeface="微软雅黑" panose="020B0503020204020204" charset="-122"/>
                  <a:ea typeface="微软雅黑" panose="020B0503020204020204" charset="-122"/>
                </a:rPr>
                <a:t>width</a:t>
              </a:r>
              <a:endParaRPr lang="zh-CN" altLang="en-US" sz="1200" dirty="0">
                <a:latin typeface="微软雅黑" panose="020B0503020204020204" charset="-122"/>
                <a:ea typeface="微软雅黑" panose="020B0503020204020204" charset="-122"/>
              </a:endParaRPr>
            </a:p>
          </p:txBody>
        </p:sp>
      </p:grpSp>
      <p:grpSp>
        <p:nvGrpSpPr>
          <p:cNvPr id="24" name="组合 23"/>
          <p:cNvGrpSpPr/>
          <p:nvPr/>
        </p:nvGrpSpPr>
        <p:grpSpPr>
          <a:xfrm>
            <a:off x="5026025" y="3352354"/>
            <a:ext cx="382588" cy="987425"/>
            <a:chOff x="3444287" y="3182931"/>
            <a:chExt cx="383304" cy="986908"/>
          </a:xfrm>
        </p:grpSpPr>
        <p:sp>
          <p:nvSpPr>
            <p:cNvPr id="16417" name="左大括号 23"/>
            <p:cNvSpPr/>
            <p:nvPr/>
          </p:nvSpPr>
          <p:spPr bwMode="auto">
            <a:xfrm rot="5400000">
              <a:off x="3572472" y="3180539"/>
              <a:ext cx="126934" cy="383304"/>
            </a:xfrm>
            <a:prstGeom prst="leftBrace">
              <a:avLst>
                <a:gd name="adj1" fmla="val 8335"/>
                <a:gd name="adj2" fmla="val 49667"/>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rPr>
                <a:t> </a:t>
              </a:r>
              <a:endParaRPr kumimoji="0" lang="zh-CN" altLang="en-US" sz="1800" b="0"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6418" name="TextBox 24"/>
            <p:cNvSpPr txBox="1"/>
            <p:nvPr/>
          </p:nvSpPr>
          <p:spPr>
            <a:xfrm rot="-5400000">
              <a:off x="3116673" y="3538332"/>
              <a:ext cx="986908" cy="276106"/>
            </a:xfrm>
            <a:prstGeom prst="rect">
              <a:avLst/>
            </a:prstGeom>
            <a:noFill/>
            <a:ln w="9525">
              <a:noFill/>
            </a:ln>
          </p:spPr>
          <p:txBody>
            <a:bodyPr>
              <a:spAutoFit/>
            </a:bodyPr>
            <a:p>
              <a:r>
                <a:rPr lang="zh-CN" altLang="en-US" sz="1200" b="1" dirty="0">
                  <a:latin typeface="微软雅黑" panose="020B0503020204020204" charset="-122"/>
                  <a:ea typeface="微软雅黑" panose="020B0503020204020204" charset="-122"/>
                </a:rPr>
                <a:t>左内边距</a:t>
              </a:r>
              <a:endParaRPr lang="zh-CN" altLang="en-US" sz="1200" b="1" dirty="0">
                <a:latin typeface="微软雅黑" panose="020B0503020204020204" charset="-122"/>
                <a:ea typeface="微软雅黑" panose="020B0503020204020204" charset="-122"/>
              </a:endParaRPr>
            </a:p>
          </p:txBody>
        </p:sp>
      </p:grpSp>
      <p:grpSp>
        <p:nvGrpSpPr>
          <p:cNvPr id="27" name="组合 26"/>
          <p:cNvGrpSpPr/>
          <p:nvPr/>
        </p:nvGrpSpPr>
        <p:grpSpPr>
          <a:xfrm>
            <a:off x="8788400" y="3343714"/>
            <a:ext cx="388938" cy="987425"/>
            <a:chOff x="7207810" y="3174610"/>
            <a:chExt cx="387694" cy="986908"/>
          </a:xfrm>
        </p:grpSpPr>
        <p:sp>
          <p:nvSpPr>
            <p:cNvPr id="16415" name="左大括号 25"/>
            <p:cNvSpPr/>
            <p:nvPr/>
          </p:nvSpPr>
          <p:spPr bwMode="auto">
            <a:xfrm rot="5400000">
              <a:off x="7338190" y="3175485"/>
              <a:ext cx="126934" cy="387694"/>
            </a:xfrm>
            <a:prstGeom prst="leftBrace">
              <a:avLst>
                <a:gd name="adj1" fmla="val 8331"/>
                <a:gd name="adj2" fmla="val 49667"/>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rPr>
                <a:t> </a:t>
              </a:r>
              <a:endParaRPr kumimoji="0" lang="zh-CN" altLang="en-US" sz="1800" b="0"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6416" name="TextBox 27"/>
            <p:cNvSpPr txBox="1"/>
            <p:nvPr/>
          </p:nvSpPr>
          <p:spPr>
            <a:xfrm rot="-5400000">
              <a:off x="6916677" y="3530709"/>
              <a:ext cx="986908" cy="274709"/>
            </a:xfrm>
            <a:prstGeom prst="rect">
              <a:avLst/>
            </a:prstGeom>
            <a:noFill/>
            <a:ln w="9525">
              <a:noFill/>
            </a:ln>
          </p:spPr>
          <p:txBody>
            <a:bodyPr>
              <a:spAutoFit/>
            </a:bodyPr>
            <a:p>
              <a:r>
                <a:rPr lang="zh-CN" altLang="en-US" sz="1200" b="1" dirty="0">
                  <a:latin typeface="微软雅黑" panose="020B0503020204020204" charset="-122"/>
                  <a:ea typeface="微软雅黑" panose="020B0503020204020204" charset="-122"/>
                </a:rPr>
                <a:t>右内边距</a:t>
              </a:r>
              <a:endParaRPr lang="zh-CN" altLang="en-US" sz="1200" b="1" dirty="0">
                <a:latin typeface="微软雅黑" panose="020B0503020204020204" charset="-122"/>
                <a:ea typeface="微软雅黑" panose="020B0503020204020204" charset="-122"/>
              </a:endParaRPr>
            </a:p>
          </p:txBody>
        </p:sp>
      </p:grpSp>
      <p:grpSp>
        <p:nvGrpSpPr>
          <p:cNvPr id="30" name="组合 29"/>
          <p:cNvGrpSpPr/>
          <p:nvPr/>
        </p:nvGrpSpPr>
        <p:grpSpPr>
          <a:xfrm>
            <a:off x="4785836" y="3475037"/>
            <a:ext cx="275590" cy="624365"/>
            <a:chOff x="3204720" y="3305912"/>
            <a:chExt cx="274783" cy="623300"/>
          </a:xfrm>
        </p:grpSpPr>
        <p:sp>
          <p:nvSpPr>
            <p:cNvPr id="16413" name="TextBox 30"/>
            <p:cNvSpPr txBox="1"/>
            <p:nvPr/>
          </p:nvSpPr>
          <p:spPr>
            <a:xfrm rot="-5400000">
              <a:off x="3039125" y="3488834"/>
              <a:ext cx="605973" cy="274783"/>
            </a:xfrm>
            <a:prstGeom prst="rect">
              <a:avLst/>
            </a:prstGeom>
            <a:noFill/>
            <a:ln w="9525">
              <a:noFill/>
            </a:ln>
          </p:spPr>
          <p:txBody>
            <a:bodyPr>
              <a:spAutoFit/>
            </a:bodyPr>
            <a:p>
              <a:r>
                <a:rPr lang="zh-CN" altLang="en-US" sz="1200" b="1" dirty="0">
                  <a:latin typeface="微软雅黑" panose="020B0503020204020204" charset="-122"/>
                  <a:ea typeface="微软雅黑" panose="020B0503020204020204" charset="-122"/>
                </a:rPr>
                <a:t>边框</a:t>
              </a:r>
              <a:endParaRPr lang="zh-CN" altLang="en-US" sz="1200" b="1" dirty="0">
                <a:latin typeface="微软雅黑" panose="020B0503020204020204" charset="-122"/>
                <a:ea typeface="微软雅黑" panose="020B0503020204020204" charset="-122"/>
              </a:endParaRPr>
            </a:p>
          </p:txBody>
        </p:sp>
        <p:sp>
          <p:nvSpPr>
            <p:cNvPr id="16414" name="左大括号 28"/>
            <p:cNvSpPr/>
            <p:nvPr/>
          </p:nvSpPr>
          <p:spPr bwMode="auto">
            <a:xfrm rot="5400000">
              <a:off x="3291383" y="3279873"/>
              <a:ext cx="126783" cy="178861"/>
            </a:xfrm>
            <a:prstGeom prst="leftBrace">
              <a:avLst>
                <a:gd name="adj1" fmla="val 8332"/>
                <a:gd name="adj2" fmla="val 49667"/>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rPr>
                <a:t> </a:t>
              </a:r>
              <a:endParaRPr kumimoji="0" lang="zh-CN" altLang="en-US" sz="1800" b="0"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endParaRPr>
            </a:p>
          </p:txBody>
        </p:sp>
      </p:grpSp>
      <p:grpSp>
        <p:nvGrpSpPr>
          <p:cNvPr id="33" name="组合 32"/>
          <p:cNvGrpSpPr/>
          <p:nvPr/>
        </p:nvGrpSpPr>
        <p:grpSpPr>
          <a:xfrm>
            <a:off x="4467225" y="3364740"/>
            <a:ext cx="379413" cy="987425"/>
            <a:chOff x="2886074" y="3195513"/>
            <a:chExt cx="379260" cy="986908"/>
          </a:xfrm>
        </p:grpSpPr>
        <p:sp>
          <p:nvSpPr>
            <p:cNvPr id="16411" name="左大括号 32"/>
            <p:cNvSpPr/>
            <p:nvPr/>
          </p:nvSpPr>
          <p:spPr bwMode="auto">
            <a:xfrm rot="5400000">
              <a:off x="3011444" y="3177210"/>
              <a:ext cx="128520" cy="379260"/>
            </a:xfrm>
            <a:prstGeom prst="leftBrace">
              <a:avLst>
                <a:gd name="adj1" fmla="val 8329"/>
                <a:gd name="adj2" fmla="val 49667"/>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rPr>
                <a:t>          </a:t>
              </a:r>
              <a:endParaRPr kumimoji="0" lang="zh-CN" altLang="en-US" sz="1800" b="0"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6412" name="TextBox 34"/>
            <p:cNvSpPr txBox="1"/>
            <p:nvPr/>
          </p:nvSpPr>
          <p:spPr>
            <a:xfrm rot="-5400000">
              <a:off x="2582248" y="3551227"/>
              <a:ext cx="986908" cy="275479"/>
            </a:xfrm>
            <a:prstGeom prst="rect">
              <a:avLst/>
            </a:prstGeom>
            <a:noFill/>
            <a:ln w="9525">
              <a:noFill/>
            </a:ln>
          </p:spPr>
          <p:txBody>
            <a:bodyPr>
              <a:spAutoFit/>
            </a:bodyPr>
            <a:p>
              <a:r>
                <a:rPr lang="zh-CN" altLang="en-US" sz="1200" b="1" dirty="0">
                  <a:latin typeface="微软雅黑" panose="020B0503020204020204" charset="-122"/>
                  <a:ea typeface="微软雅黑" panose="020B0503020204020204" charset="-122"/>
                </a:rPr>
                <a:t>左外边距</a:t>
              </a:r>
              <a:endParaRPr lang="zh-CN" altLang="en-US" sz="1200" b="1" dirty="0">
                <a:latin typeface="微软雅黑" panose="020B0503020204020204" charset="-122"/>
                <a:ea typeface="微软雅黑" panose="020B0503020204020204" charset="-122"/>
              </a:endParaRPr>
            </a:p>
          </p:txBody>
        </p:sp>
      </p:grpSp>
      <p:grpSp>
        <p:nvGrpSpPr>
          <p:cNvPr id="36" name="组合 35"/>
          <p:cNvGrpSpPr/>
          <p:nvPr/>
        </p:nvGrpSpPr>
        <p:grpSpPr>
          <a:xfrm>
            <a:off x="9355138" y="3345690"/>
            <a:ext cx="379412" cy="987425"/>
            <a:chOff x="7774458" y="3175699"/>
            <a:chExt cx="379260" cy="986908"/>
          </a:xfrm>
        </p:grpSpPr>
        <p:sp>
          <p:nvSpPr>
            <p:cNvPr id="16409" name="左大括号 33"/>
            <p:cNvSpPr/>
            <p:nvPr/>
          </p:nvSpPr>
          <p:spPr bwMode="auto">
            <a:xfrm rot="5400000">
              <a:off x="7899828" y="3179610"/>
              <a:ext cx="128520" cy="379260"/>
            </a:xfrm>
            <a:prstGeom prst="leftBrace">
              <a:avLst>
                <a:gd name="adj1" fmla="val 8329"/>
                <a:gd name="adj2" fmla="val 49667"/>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rPr>
                <a:t>          </a:t>
              </a:r>
              <a:endParaRPr kumimoji="0" lang="zh-CN" altLang="en-US" sz="1800" b="0"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6410" name="TextBox 35"/>
            <p:cNvSpPr txBox="1"/>
            <p:nvPr/>
          </p:nvSpPr>
          <p:spPr>
            <a:xfrm rot="-5400000">
              <a:off x="7470632" y="3531413"/>
              <a:ext cx="986908" cy="275480"/>
            </a:xfrm>
            <a:prstGeom prst="rect">
              <a:avLst/>
            </a:prstGeom>
            <a:noFill/>
            <a:ln w="9525">
              <a:noFill/>
            </a:ln>
          </p:spPr>
          <p:txBody>
            <a:bodyPr>
              <a:spAutoFit/>
            </a:bodyPr>
            <a:p>
              <a:r>
                <a:rPr lang="zh-CN" altLang="en-US" sz="1200" b="1" dirty="0">
                  <a:latin typeface="微软雅黑" panose="020B0503020204020204" charset="-122"/>
                  <a:ea typeface="微软雅黑" panose="020B0503020204020204" charset="-122"/>
                </a:rPr>
                <a:t>右外边距</a:t>
              </a:r>
              <a:endParaRPr lang="zh-CN" altLang="en-US" sz="1200" b="1" dirty="0">
                <a:latin typeface="微软雅黑" panose="020B0503020204020204" charset="-122"/>
                <a:ea typeface="微软雅黑" panose="020B0503020204020204" charset="-122"/>
              </a:endParaRPr>
            </a:p>
          </p:txBody>
        </p:sp>
      </p:grpSp>
      <p:sp>
        <p:nvSpPr>
          <p:cNvPr id="39" name="矩形 38"/>
          <p:cNvSpPr/>
          <p:nvPr/>
        </p:nvSpPr>
        <p:spPr>
          <a:xfrm>
            <a:off x="4418013" y="2219325"/>
            <a:ext cx="2994025" cy="368300"/>
          </a:xfrm>
          <a:prstGeom prst="rect">
            <a:avLst/>
          </a:prstGeom>
          <a:noFill/>
          <a:ln w="9525">
            <a:noFill/>
          </a:ln>
        </p:spPr>
        <p:txBody>
          <a:bodyPr wrap="none">
            <a:spAutoFit/>
          </a:bodyPr>
          <a:p>
            <a:r>
              <a:rPr lang="zh-CN" altLang="en-US" dirty="0">
                <a:solidFill>
                  <a:srgbClr val="00ACE6"/>
                </a:solidFill>
                <a:latin typeface="微软雅黑" panose="020B0503020204020204" charset="-122"/>
                <a:ea typeface="微软雅黑" panose="020B0503020204020204" charset="-122"/>
              </a:rPr>
              <a:t>☞ </a:t>
            </a:r>
            <a:r>
              <a:rPr lang="zh-CN" altLang="en-US" b="1" dirty="0">
                <a:latin typeface="微软雅黑" panose="020B0503020204020204" charset="-122"/>
                <a:ea typeface="微软雅黑" panose="020B0503020204020204" charset="-122"/>
              </a:rPr>
              <a:t>每个盒子都有</a:t>
            </a:r>
            <a:r>
              <a:rPr lang="zh-CN" altLang="en-US" b="1" dirty="0">
                <a:solidFill>
                  <a:srgbClr val="1369B2"/>
                </a:solidFill>
                <a:latin typeface="微软雅黑" panose="020B0503020204020204" charset="-122"/>
                <a:ea typeface="微软雅黑" panose="020B0503020204020204" charset="-122"/>
              </a:rPr>
              <a:t>固定的大小</a:t>
            </a:r>
            <a:endParaRPr lang="zh-CN" altLang="en-US" b="1" dirty="0">
              <a:solidFill>
                <a:srgbClr val="1369B2"/>
              </a:solidFill>
              <a:latin typeface="微软雅黑" panose="020B0503020204020204" charset="-122"/>
              <a:ea typeface="微软雅黑" panose="020B0503020204020204" charset="-122"/>
            </a:endParaRPr>
          </a:p>
        </p:txBody>
      </p:sp>
      <p:grpSp>
        <p:nvGrpSpPr>
          <p:cNvPr id="40" name="组合 39"/>
          <p:cNvGrpSpPr/>
          <p:nvPr/>
        </p:nvGrpSpPr>
        <p:grpSpPr>
          <a:xfrm>
            <a:off x="9122093" y="3475038"/>
            <a:ext cx="275590" cy="636270"/>
            <a:chOff x="7540684" y="3305572"/>
            <a:chExt cx="276362" cy="635709"/>
          </a:xfrm>
        </p:grpSpPr>
        <p:sp>
          <p:nvSpPr>
            <p:cNvPr id="16407" name="左大括号 29"/>
            <p:cNvSpPr/>
            <p:nvPr/>
          </p:nvSpPr>
          <p:spPr bwMode="auto">
            <a:xfrm rot="5400000">
              <a:off x="7621789" y="3279867"/>
              <a:ext cx="126888" cy="178298"/>
            </a:xfrm>
            <a:prstGeom prst="leftBrace">
              <a:avLst>
                <a:gd name="adj1" fmla="val 8332"/>
                <a:gd name="adj2" fmla="val 49667"/>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rPr>
                <a:t> </a:t>
              </a:r>
              <a:endParaRPr kumimoji="0" lang="zh-CN" altLang="en-US" sz="1800" b="0"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6408" name="TextBox 31"/>
            <p:cNvSpPr txBox="1"/>
            <p:nvPr/>
          </p:nvSpPr>
          <p:spPr>
            <a:xfrm rot="-5400000">
              <a:off x="7375878" y="3500113"/>
              <a:ext cx="605973" cy="276362"/>
            </a:xfrm>
            <a:prstGeom prst="rect">
              <a:avLst/>
            </a:prstGeom>
            <a:noFill/>
            <a:ln w="9525">
              <a:noFill/>
            </a:ln>
          </p:spPr>
          <p:txBody>
            <a:bodyPr>
              <a:spAutoFit/>
            </a:bodyPr>
            <a:p>
              <a:r>
                <a:rPr lang="zh-CN" altLang="en-US" sz="1200" b="1" dirty="0">
                  <a:latin typeface="微软雅黑" panose="020B0503020204020204" charset="-122"/>
                  <a:ea typeface="微软雅黑" panose="020B0503020204020204" charset="-122"/>
                </a:rPr>
                <a:t>边框</a:t>
              </a:r>
              <a:endParaRPr lang="zh-CN" altLang="en-US" sz="1200" b="1" dirty="0">
                <a:latin typeface="微软雅黑" panose="020B0503020204020204" charset="-122"/>
                <a:ea typeface="微软雅黑" panose="020B0503020204020204" charset="-122"/>
              </a:endParaRPr>
            </a:p>
          </p:txBody>
        </p:sp>
      </p:grpSp>
      <p:grpSp>
        <p:nvGrpSpPr>
          <p:cNvPr id="16399" name="组合 42"/>
          <p:cNvGrpSpPr/>
          <p:nvPr/>
        </p:nvGrpSpPr>
        <p:grpSpPr>
          <a:xfrm>
            <a:off x="1213168" y="1676400"/>
            <a:ext cx="1943100" cy="4238625"/>
            <a:chOff x="-508" y="2194061"/>
            <a:chExt cx="1944216" cy="3333367"/>
          </a:xfrm>
        </p:grpSpPr>
        <p:sp>
          <p:nvSpPr>
            <p:cNvPr id="44" name="矩形 43"/>
            <p:cNvSpPr/>
            <p:nvPr/>
          </p:nvSpPr>
          <p:spPr>
            <a:xfrm>
              <a:off x="-508" y="2194061"/>
              <a:ext cx="1944216" cy="3333367"/>
            </a:xfrm>
            <a:prstGeom prst="rect">
              <a:avLst/>
            </a:prstGeom>
            <a:gradFill>
              <a:gsLst>
                <a:gs pos="48000">
                  <a:srgbClr val="8FE2FF"/>
                </a:gs>
                <a:gs pos="100000">
                  <a:srgbClr val="D1F7F4">
                    <a:alpha val="0"/>
                  </a:srgbClr>
                </a:gs>
                <a:gs pos="0">
                  <a:srgbClr val="D1F7F4">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6404" name="Picture 2"/>
            <p:cNvPicPr>
              <a:picLocks noChangeAspect="1"/>
            </p:cNvPicPr>
            <p:nvPr/>
          </p:nvPicPr>
          <p:blipFill>
            <a:blip r:embed="rId1"/>
            <a:stretch>
              <a:fillRect/>
            </a:stretch>
          </p:blipFill>
          <p:spPr>
            <a:xfrm>
              <a:off x="107504" y="2536276"/>
              <a:ext cx="899670" cy="675450"/>
            </a:xfrm>
            <a:prstGeom prst="rect">
              <a:avLst/>
            </a:prstGeom>
            <a:noFill/>
            <a:ln w="9525">
              <a:noFill/>
            </a:ln>
          </p:spPr>
        </p:pic>
        <p:sp>
          <p:nvSpPr>
            <p:cNvPr id="16405" name="矩形 8"/>
            <p:cNvSpPr/>
            <p:nvPr/>
          </p:nvSpPr>
          <p:spPr>
            <a:xfrm>
              <a:off x="244880" y="2231700"/>
              <a:ext cx="737023" cy="2840651"/>
            </a:xfrm>
            <a:prstGeom prst="rect">
              <a:avLst/>
            </a:prstGeom>
            <a:noFill/>
            <a:ln w="9525">
              <a:noFill/>
            </a:ln>
          </p:spPr>
          <p:txBody>
            <a:bodyPr vert="eaVert">
              <a:spAutoFit/>
            </a:bodyPr>
            <a:p>
              <a:pPr algn="ctr"/>
              <a:r>
                <a:rPr lang="zh-CN" altLang="en-US" sz="3600" b="1" dirty="0">
                  <a:solidFill>
                    <a:srgbClr val="FF0000"/>
                  </a:solidFill>
                  <a:latin typeface="微软雅黑" panose="020B0503020204020204" charset="-122"/>
                  <a:ea typeface="微软雅黑" panose="020B0503020204020204" charset="-122"/>
                </a:rPr>
                <a:t>盒子</a:t>
              </a:r>
              <a:endParaRPr lang="zh-CN" altLang="en-US" dirty="0">
                <a:latin typeface="Arial" panose="020B0604020202020204" pitchFamily="34" charset="0"/>
              </a:endParaRPr>
            </a:p>
          </p:txBody>
        </p:sp>
        <p:sp>
          <p:nvSpPr>
            <p:cNvPr id="16406" name="矩形 9"/>
            <p:cNvSpPr/>
            <p:nvPr/>
          </p:nvSpPr>
          <p:spPr>
            <a:xfrm>
              <a:off x="1021158" y="2672238"/>
              <a:ext cx="598514" cy="1959570"/>
            </a:xfrm>
            <a:prstGeom prst="rect">
              <a:avLst/>
            </a:prstGeom>
            <a:noFill/>
            <a:ln w="9525">
              <a:noFill/>
            </a:ln>
          </p:spPr>
          <p:txBody>
            <a:bodyPr vert="eaVert" wrap="none">
              <a:spAutoFit/>
            </a:bodyPr>
            <a:p>
              <a:pPr algn="ctr"/>
              <a:r>
                <a:rPr lang="zh-CN" altLang="en-US" sz="2700" b="1" dirty="0">
                  <a:solidFill>
                    <a:srgbClr val="000000"/>
                  </a:solidFill>
                  <a:latin typeface="微软雅黑" panose="020B0503020204020204" charset="-122"/>
                  <a:ea typeface="微软雅黑" panose="020B0503020204020204" charset="-122"/>
                </a:rPr>
                <a:t>总宽度和总高度</a:t>
              </a:r>
              <a:endParaRPr lang="zh-CN" altLang="en-US" dirty="0">
                <a:solidFill>
                  <a:srgbClr val="000000"/>
                </a:solidFill>
                <a:latin typeface="Arial" panose="020B0604020202020204" pitchFamily="34" charset="0"/>
              </a:endParaRPr>
            </a:p>
          </p:txBody>
        </p:sp>
      </p:grpSp>
      <p:sp>
        <p:nvSpPr>
          <p:cNvPr id="4" name="灯片编号占位符 3"/>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spTree>
    <p:custDataLst>
      <p:tags r:id="rId2"/>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par>
                          <p:cTn id="17" fill="hold">
                            <p:stCondLst>
                              <p:cond delay="500"/>
                            </p:stCondLst>
                            <p:childTnLst>
                              <p:par>
                                <p:cTn id="18" presetID="26" presetClass="emph" presetSubtype="0" fill="hold" nodeType="afterEffect">
                                  <p:stCondLst>
                                    <p:cond delay="0"/>
                                  </p:stCondLst>
                                  <p:childTnLst>
                                    <p:animEffect transition="out" filter="fade">
                                      <p:cBhvr>
                                        <p:cTn id="19" dur="500" tmFilter="0, 0; .2, .5; .8, .5; 1, 0"/>
                                        <p:tgtEl>
                                          <p:spTgt spid="33"/>
                                        </p:tgtEl>
                                      </p:cBhvr>
                                    </p:animEffect>
                                    <p:animScale>
                                      <p:cBhvr>
                                        <p:cTn id="20" dur="250" autoRev="1" fill="hold"/>
                                        <p:tgtEl>
                                          <p:spTgt spid="33"/>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par>
                          <p:cTn id="26" fill="hold">
                            <p:stCondLst>
                              <p:cond delay="500"/>
                            </p:stCondLst>
                            <p:childTnLst>
                              <p:par>
                                <p:cTn id="27" presetID="26" presetClass="emph" presetSubtype="0" fill="hold" nodeType="afterEffect">
                                  <p:stCondLst>
                                    <p:cond delay="0"/>
                                  </p:stCondLst>
                                  <p:childTnLst>
                                    <p:animEffect transition="out" filter="fade">
                                      <p:cBhvr>
                                        <p:cTn id="28" dur="500" tmFilter="0, 0; .2, .5; .8, .5; 1, 0"/>
                                        <p:tgtEl>
                                          <p:spTgt spid="30"/>
                                        </p:tgtEl>
                                      </p:cBhvr>
                                    </p:animEffect>
                                    <p:animScale>
                                      <p:cBhvr>
                                        <p:cTn id="29" dur="250" autoRev="1" fill="hold"/>
                                        <p:tgtEl>
                                          <p:spTgt spid="30"/>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500"/>
                            </p:stCondLst>
                            <p:childTnLst>
                              <p:par>
                                <p:cTn id="36" presetID="26" presetClass="emph" presetSubtype="0" fill="hold" nodeType="afterEffect">
                                  <p:stCondLst>
                                    <p:cond delay="0"/>
                                  </p:stCondLst>
                                  <p:childTnLst>
                                    <p:animEffect transition="out" filter="fade">
                                      <p:cBhvr>
                                        <p:cTn id="37" dur="500" tmFilter="0, 0; .2, .5; .8, .5; 1, 0"/>
                                        <p:tgtEl>
                                          <p:spTgt spid="24"/>
                                        </p:tgtEl>
                                      </p:cBhvr>
                                    </p:animEffect>
                                    <p:animScale>
                                      <p:cBhvr>
                                        <p:cTn id="38" dur="250" autoRev="1" fill="hold"/>
                                        <p:tgtEl>
                                          <p:spTgt spid="24"/>
                                        </p:tgtEl>
                                      </p:cBhvr>
                                      <p:by x="105000" y="105000"/>
                                    </p:animScale>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par>
                          <p:cTn id="44" fill="hold">
                            <p:stCondLst>
                              <p:cond delay="500"/>
                            </p:stCondLst>
                            <p:childTnLst>
                              <p:par>
                                <p:cTn id="45" presetID="26" presetClass="emph" presetSubtype="0" fill="hold" nodeType="afterEffect">
                                  <p:stCondLst>
                                    <p:cond delay="0"/>
                                  </p:stCondLst>
                                  <p:childTnLst>
                                    <p:animEffect transition="out" filter="fade">
                                      <p:cBhvr>
                                        <p:cTn id="46" dur="500" tmFilter="0, 0; .2, .5; .8, .5; 1, 0"/>
                                        <p:tgtEl>
                                          <p:spTgt spid="21"/>
                                        </p:tgtEl>
                                      </p:cBhvr>
                                    </p:animEffect>
                                    <p:animScale>
                                      <p:cBhvr>
                                        <p:cTn id="47" dur="250" autoRev="1" fill="hold"/>
                                        <p:tgtEl>
                                          <p:spTgt spid="21"/>
                                        </p:tgtEl>
                                      </p:cBhvr>
                                      <p:by x="105000" y="105000"/>
                                    </p:animScale>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par>
                          <p:cTn id="53" fill="hold">
                            <p:stCondLst>
                              <p:cond delay="500"/>
                            </p:stCondLst>
                            <p:childTnLst>
                              <p:par>
                                <p:cTn id="54" presetID="26" presetClass="emph" presetSubtype="0" fill="hold" nodeType="afterEffect">
                                  <p:stCondLst>
                                    <p:cond delay="0"/>
                                  </p:stCondLst>
                                  <p:childTnLst>
                                    <p:animEffect transition="out" filter="fade">
                                      <p:cBhvr>
                                        <p:cTn id="55" dur="500" tmFilter="0, 0; .2, .5; .8, .5; 1, 0"/>
                                        <p:tgtEl>
                                          <p:spTgt spid="27"/>
                                        </p:tgtEl>
                                      </p:cBhvr>
                                    </p:animEffect>
                                    <p:animScale>
                                      <p:cBhvr>
                                        <p:cTn id="56" dur="250" autoRev="1" fill="hold"/>
                                        <p:tgtEl>
                                          <p:spTgt spid="27"/>
                                        </p:tgtEl>
                                      </p:cBhvr>
                                      <p:by x="105000" y="105000"/>
                                    </p:animScale>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childTnLst>
                          </p:cTn>
                        </p:par>
                        <p:par>
                          <p:cTn id="62" fill="hold">
                            <p:stCondLst>
                              <p:cond delay="500"/>
                            </p:stCondLst>
                            <p:childTnLst>
                              <p:par>
                                <p:cTn id="63" presetID="26" presetClass="emph" presetSubtype="0" fill="hold" nodeType="afterEffect">
                                  <p:stCondLst>
                                    <p:cond delay="0"/>
                                  </p:stCondLst>
                                  <p:childTnLst>
                                    <p:animEffect transition="out" filter="fade">
                                      <p:cBhvr>
                                        <p:cTn id="64" dur="500" tmFilter="0, 0; .2, .5; .8, .5; 1, 0"/>
                                        <p:tgtEl>
                                          <p:spTgt spid="40"/>
                                        </p:tgtEl>
                                      </p:cBhvr>
                                    </p:animEffect>
                                    <p:animScale>
                                      <p:cBhvr>
                                        <p:cTn id="65" dur="250" autoRev="1" fill="hold"/>
                                        <p:tgtEl>
                                          <p:spTgt spid="40"/>
                                        </p:tgtEl>
                                      </p:cBhvr>
                                      <p:by x="105000" y="105000"/>
                                    </p:animScale>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500"/>
                                        <p:tgtEl>
                                          <p:spTgt spid="36"/>
                                        </p:tgtEl>
                                      </p:cBhvr>
                                    </p:animEffect>
                                  </p:childTnLst>
                                </p:cTn>
                              </p:par>
                            </p:childTnLst>
                          </p:cTn>
                        </p:par>
                        <p:par>
                          <p:cTn id="71" fill="hold">
                            <p:stCondLst>
                              <p:cond delay="500"/>
                            </p:stCondLst>
                            <p:childTnLst>
                              <p:par>
                                <p:cTn id="72" presetID="26" presetClass="emph" presetSubtype="0" fill="hold" nodeType="afterEffect">
                                  <p:stCondLst>
                                    <p:cond delay="0"/>
                                  </p:stCondLst>
                                  <p:childTnLst>
                                    <p:animEffect transition="out" filter="fade">
                                      <p:cBhvr>
                                        <p:cTn id="73" dur="500" tmFilter="0, 0; .2, .5; .8, .5; 1, 0"/>
                                        <p:tgtEl>
                                          <p:spTgt spid="36"/>
                                        </p:tgtEl>
                                      </p:cBhvr>
                                    </p:animEffect>
                                    <p:animScale>
                                      <p:cBhvr>
                                        <p:cTn id="74" dur="250" autoRev="1" fill="hold"/>
                                        <p:tgtEl>
                                          <p:spTgt spid="3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8" name="组合 17"/>
          <p:cNvGrpSpPr/>
          <p:nvPr/>
        </p:nvGrpSpPr>
        <p:grpSpPr>
          <a:xfrm>
            <a:off x="3956050" y="2496185"/>
            <a:ext cx="6515100" cy="3051175"/>
            <a:chOff x="2113172" y="2201269"/>
            <a:chExt cx="6514715" cy="2512818"/>
          </a:xfrm>
        </p:grpSpPr>
        <p:grpSp>
          <p:nvGrpSpPr>
            <p:cNvPr id="17418" name="组合 27"/>
            <p:cNvGrpSpPr/>
            <p:nvPr/>
          </p:nvGrpSpPr>
          <p:grpSpPr>
            <a:xfrm>
              <a:off x="2113172" y="2201269"/>
              <a:ext cx="6514715" cy="2512818"/>
              <a:chOff x="2113172" y="2201269"/>
              <a:chExt cx="6514715" cy="2512818"/>
            </a:xfrm>
          </p:grpSpPr>
          <p:sp>
            <p:nvSpPr>
              <p:cNvPr id="21" name="椭圆 20"/>
              <p:cNvSpPr>
                <a:spLocks noChangeArrowheads="1"/>
              </p:cNvSpPr>
              <p:nvPr/>
            </p:nvSpPr>
            <p:spPr bwMode="auto">
              <a:xfrm>
                <a:off x="2113172" y="2201269"/>
                <a:ext cx="604801" cy="519073"/>
              </a:xfrm>
              <a:prstGeom prst="ellipse">
                <a:avLst/>
              </a:prstGeom>
              <a:solidFill>
                <a:schemeClr val="bg1"/>
              </a:solidFill>
              <a:ln w="28575">
                <a:solidFill>
                  <a:srgbClr val="D9D9D9"/>
                </a:solidFill>
                <a:round/>
              </a:ln>
              <a:effectLst>
                <a:outerShdw blurRad="50800" dist="38100" dir="5400000" algn="t" rotWithShape="0">
                  <a:srgbClr val="808080">
                    <a:alpha val="39998"/>
                  </a:srgbClr>
                </a:outerShdw>
              </a:effectLst>
            </p:spPr>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charset="-122"/>
                  <a:ea typeface="微软雅黑" panose="020B0503020204020204" charset="-122"/>
                  <a:cs typeface="+mn-cs"/>
                </a:endParaRPr>
              </a:p>
            </p:txBody>
          </p:sp>
          <p:grpSp>
            <p:nvGrpSpPr>
              <p:cNvPr id="17421" name="组合 7"/>
              <p:cNvGrpSpPr/>
              <p:nvPr/>
            </p:nvGrpSpPr>
            <p:grpSpPr>
              <a:xfrm>
                <a:off x="2264883" y="2244131"/>
                <a:ext cx="6363004" cy="2469956"/>
                <a:chOff x="252285" y="1916557"/>
                <a:chExt cx="7539249" cy="1214361"/>
              </a:xfrm>
            </p:grpSpPr>
            <p:sp>
              <p:nvSpPr>
                <p:cNvPr id="27" name="圆角矩形 26"/>
                <p:cNvSpPr>
                  <a:spLocks noChangeArrowheads="1"/>
                </p:cNvSpPr>
                <p:nvPr/>
              </p:nvSpPr>
              <p:spPr bwMode="auto">
                <a:xfrm>
                  <a:off x="253091" y="1916556"/>
                  <a:ext cx="7538443" cy="1214362"/>
                </a:xfrm>
                <a:prstGeom prst="roundRect">
                  <a:avLst>
                    <a:gd name="adj" fmla="val 7319"/>
                  </a:avLst>
                </a:prstGeom>
                <a:solidFill>
                  <a:schemeClr val="bg1"/>
                </a:solidFill>
                <a:ln w="3175">
                  <a:solidFill>
                    <a:srgbClr val="D9D9D9"/>
                  </a:solidFill>
                  <a:round/>
                </a:ln>
                <a:effectLst>
                  <a:outerShdw blurRad="50800" dist="38100" dir="5400000" algn="t" rotWithShape="0">
                    <a:srgbClr val="808080">
                      <a:alpha val="39998"/>
                    </a:srgbClr>
                  </a:outerShdw>
                </a:effectLst>
              </p:spPr>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charset="-122"/>
                    <a:ea typeface="微软雅黑" panose="020B0503020204020204" charset="-122"/>
                    <a:cs typeface="+mn-cs"/>
                  </a:endParaRPr>
                </a:p>
              </p:txBody>
            </p:sp>
            <p:sp>
              <p:nvSpPr>
                <p:cNvPr id="17427" name="Text Box 28"/>
                <p:cNvSpPr txBox="1"/>
                <p:nvPr/>
              </p:nvSpPr>
              <p:spPr>
                <a:xfrm>
                  <a:off x="6898061" y="2261600"/>
                  <a:ext cx="711901" cy="747421"/>
                </a:xfrm>
                <a:prstGeom prst="rect">
                  <a:avLst/>
                </a:prstGeom>
                <a:noFill/>
                <a:ln w="9525">
                  <a:noFill/>
                </a:ln>
              </p:spPr>
              <p:txBody>
                <a:bodyPr anchor="ctr"/>
                <a:p>
                  <a:pPr algn="ctr"/>
                  <a:endParaRPr lang="zh-CN" altLang="en-US" dirty="0">
                    <a:solidFill>
                      <a:srgbClr val="FFFFFF"/>
                    </a:solidFill>
                    <a:latin typeface="微软雅黑" panose="020B0503020204020204" charset="-122"/>
                    <a:ea typeface="微软雅黑" panose="020B0503020204020204" charset="-122"/>
                  </a:endParaRPr>
                </a:p>
              </p:txBody>
            </p:sp>
          </p:grpSp>
          <p:sp>
            <p:nvSpPr>
              <p:cNvPr id="23" name="椭圆 22"/>
              <p:cNvSpPr/>
              <p:nvPr/>
            </p:nvSpPr>
            <p:spPr bwMode="auto">
              <a:xfrm>
                <a:off x="2113172" y="2201269"/>
                <a:ext cx="604801" cy="519073"/>
              </a:xfrm>
              <a:prstGeom prst="ellipse">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charset="-122"/>
                  <a:ea typeface="微软雅黑" panose="020B0503020204020204" charset="-122"/>
                  <a:cs typeface="+mn-cs"/>
                </a:endParaRPr>
              </a:p>
            </p:txBody>
          </p:sp>
          <p:sp>
            <p:nvSpPr>
              <p:cNvPr id="24" name="椭圆 23"/>
              <p:cNvSpPr/>
              <p:nvPr/>
            </p:nvSpPr>
            <p:spPr bwMode="auto">
              <a:xfrm>
                <a:off x="2162381" y="2255240"/>
                <a:ext cx="503208" cy="431766"/>
              </a:xfrm>
              <a:prstGeom prst="ellipse">
                <a:avLst/>
              </a:prstGeom>
              <a:solidFill>
                <a:srgbClr val="8FE2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endParaRPr kumimoji="0" lang="zh-CN" altLang="en-US" sz="3600" b="1"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mn-cs"/>
                </a:endParaRPr>
              </a:p>
            </p:txBody>
          </p:sp>
          <p:cxnSp>
            <p:nvCxnSpPr>
              <p:cNvPr id="25" name="直接连接符 24"/>
              <p:cNvCxnSpPr/>
              <p:nvPr/>
            </p:nvCxnSpPr>
            <p:spPr bwMode="auto">
              <a:xfrm>
                <a:off x="3057678" y="2425090"/>
                <a:ext cx="0" cy="2085813"/>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7425" name="TextBox 14"/>
              <p:cNvSpPr txBox="1"/>
              <p:nvPr/>
            </p:nvSpPr>
            <p:spPr>
              <a:xfrm>
                <a:off x="2430140" y="2687617"/>
                <a:ext cx="433734" cy="683507"/>
              </a:xfrm>
              <a:prstGeom prst="rect">
                <a:avLst/>
              </a:prstGeom>
              <a:noFill/>
              <a:ln w="9525">
                <a:noFill/>
              </a:ln>
            </p:spPr>
            <p:txBody>
              <a:bodyPr>
                <a:spAutoFit/>
              </a:bodyPr>
              <a:p>
                <a:r>
                  <a:rPr lang="zh-CN" altLang="en-US" sz="2400" b="1" dirty="0">
                    <a:latin typeface="微软雅黑" panose="020B0503020204020204" charset="-122"/>
                    <a:ea typeface="微软雅黑" panose="020B0503020204020204" charset="-122"/>
                  </a:rPr>
                  <a:t>结论</a:t>
                </a:r>
                <a:endParaRPr lang="zh-CN" altLang="en-US" sz="2400" b="1" dirty="0">
                  <a:latin typeface="微软雅黑" panose="020B0503020204020204" charset="-122"/>
                  <a:ea typeface="微软雅黑" panose="020B0503020204020204" charset="-122"/>
                </a:endParaRPr>
              </a:p>
            </p:txBody>
          </p:sp>
        </p:grpSp>
        <p:sp>
          <p:nvSpPr>
            <p:cNvPr id="17419" name="矩形 19"/>
            <p:cNvSpPr/>
            <p:nvPr/>
          </p:nvSpPr>
          <p:spPr>
            <a:xfrm>
              <a:off x="3233881" y="2613987"/>
              <a:ext cx="5173356" cy="1596071"/>
            </a:xfrm>
            <a:prstGeom prst="rect">
              <a:avLst/>
            </a:prstGeom>
            <a:noFill/>
            <a:ln w="9525">
              <a:noFill/>
            </a:ln>
          </p:spPr>
          <p:txBody>
            <a:bodyPr>
              <a:spAutoFit/>
            </a:bodyPr>
            <a:p>
              <a:pPr marL="285750" indent="-285750">
                <a:lnSpc>
                  <a:spcPct val="150000"/>
                </a:lnSpc>
                <a:buFont typeface="Wingdings" panose="05000000000000000000" pitchFamily="2" charset="2"/>
                <a:buChar char="Ø"/>
              </a:pPr>
              <a:r>
                <a:rPr lang="zh-CN" altLang="en-US" dirty="0">
                  <a:latin typeface="微软雅黑" panose="020B0503020204020204" charset="-122"/>
                  <a:ea typeface="微软雅黑" panose="020B0503020204020204" charset="-122"/>
                </a:rPr>
                <a:t>盒子的</a:t>
              </a:r>
              <a:r>
                <a:rPr lang="zh-CN" altLang="en-US" dirty="0">
                  <a:solidFill>
                    <a:srgbClr val="00B0F0"/>
                  </a:solidFill>
                  <a:latin typeface="微软雅黑" panose="020B0503020204020204" charset="-122"/>
                  <a:ea typeface="微软雅黑" panose="020B0503020204020204" charset="-122"/>
                </a:rPr>
                <a:t>总宽度</a:t>
              </a:r>
              <a:r>
                <a:rPr lang="en-US" altLang="zh-CN" dirty="0">
                  <a:latin typeface="微软雅黑" panose="020B0503020204020204" charset="-122"/>
                  <a:ea typeface="微软雅黑" panose="020B0503020204020204" charset="-122"/>
                </a:rPr>
                <a:t>= </a:t>
              </a:r>
              <a:r>
                <a:rPr lang="en-US" altLang="zh-CN" dirty="0">
                  <a:solidFill>
                    <a:srgbClr val="00B0F0"/>
                  </a:solidFill>
                  <a:latin typeface="微软雅黑" panose="020B0503020204020204" charset="-122"/>
                  <a:ea typeface="微软雅黑" panose="020B0503020204020204" charset="-122"/>
                </a:rPr>
                <a:t>width</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左右</a:t>
              </a:r>
              <a:r>
                <a:rPr lang="zh-CN" altLang="en-US" dirty="0">
                  <a:solidFill>
                    <a:srgbClr val="00B0F0"/>
                  </a:solidFill>
                  <a:latin typeface="微软雅黑" panose="020B0503020204020204" charset="-122"/>
                  <a:ea typeface="微软雅黑" panose="020B0503020204020204" charset="-122"/>
                </a:rPr>
                <a:t>内边距</a:t>
              </a:r>
              <a:r>
                <a:rPr lang="zh-CN" altLang="en-US" dirty="0">
                  <a:latin typeface="微软雅黑" panose="020B0503020204020204" charset="-122"/>
                  <a:ea typeface="微软雅黑" panose="020B0503020204020204" charset="-122"/>
                </a:rPr>
                <a:t>之和</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左右</a:t>
              </a:r>
              <a:r>
                <a:rPr lang="zh-CN" altLang="en-US" dirty="0">
                  <a:solidFill>
                    <a:srgbClr val="00B0F0"/>
                  </a:solidFill>
                  <a:latin typeface="微软雅黑" panose="020B0503020204020204" charset="-122"/>
                  <a:ea typeface="微软雅黑" panose="020B0503020204020204" charset="-122"/>
                </a:rPr>
                <a:t>边框</a:t>
              </a:r>
              <a:r>
                <a:rPr lang="zh-CN" altLang="en-US" dirty="0">
                  <a:latin typeface="微软雅黑" panose="020B0503020204020204" charset="-122"/>
                  <a:ea typeface="微软雅黑" panose="020B0503020204020204" charset="-122"/>
                </a:rPr>
                <a:t>宽度之和</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左右</a:t>
              </a:r>
              <a:r>
                <a:rPr lang="zh-CN" altLang="en-US" dirty="0">
                  <a:solidFill>
                    <a:srgbClr val="00B0F0"/>
                  </a:solidFill>
                  <a:latin typeface="微软雅黑" panose="020B0503020204020204" charset="-122"/>
                  <a:ea typeface="微软雅黑" panose="020B0503020204020204" charset="-122"/>
                </a:rPr>
                <a:t>外边距</a:t>
              </a:r>
              <a:r>
                <a:rPr lang="zh-CN" altLang="en-US" dirty="0">
                  <a:latin typeface="微软雅黑" panose="020B0503020204020204" charset="-122"/>
                  <a:ea typeface="微软雅黑" panose="020B0503020204020204" charset="-122"/>
                </a:rPr>
                <a:t>之和</a:t>
              </a:r>
              <a:endParaRPr lang="en-US" altLang="zh-CN"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Ø"/>
              </a:pPr>
              <a:endParaRPr lang="zh-CN" altLang="zh-CN" sz="800"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Ø"/>
              </a:pPr>
              <a:r>
                <a:rPr lang="zh-CN" altLang="en-US" dirty="0">
                  <a:latin typeface="微软雅黑" panose="020B0503020204020204" charset="-122"/>
                  <a:ea typeface="微软雅黑" panose="020B0503020204020204" charset="-122"/>
                </a:rPr>
                <a:t>盒子的</a:t>
              </a:r>
              <a:r>
                <a:rPr lang="zh-CN" altLang="en-US" dirty="0">
                  <a:solidFill>
                    <a:srgbClr val="00B0F0"/>
                  </a:solidFill>
                  <a:latin typeface="微软雅黑" panose="020B0503020204020204" charset="-122"/>
                  <a:ea typeface="微软雅黑" panose="020B0503020204020204" charset="-122"/>
                </a:rPr>
                <a:t>总高度</a:t>
              </a:r>
              <a:r>
                <a:rPr lang="en-US" altLang="zh-CN" dirty="0">
                  <a:latin typeface="微软雅黑" panose="020B0503020204020204" charset="-122"/>
                  <a:ea typeface="微软雅黑" panose="020B0503020204020204" charset="-122"/>
                </a:rPr>
                <a:t>= </a:t>
              </a:r>
              <a:r>
                <a:rPr lang="en-US" altLang="zh-CN" dirty="0">
                  <a:solidFill>
                    <a:srgbClr val="00B0F0"/>
                  </a:solidFill>
                  <a:latin typeface="微软雅黑" panose="020B0503020204020204" charset="-122"/>
                  <a:ea typeface="微软雅黑" panose="020B0503020204020204" charset="-122"/>
                </a:rPr>
                <a:t>height</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上下内边距之和</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上下</a:t>
              </a:r>
              <a:r>
                <a:rPr lang="zh-CN" altLang="en-US" dirty="0">
                  <a:solidFill>
                    <a:srgbClr val="00B0F0"/>
                  </a:solidFill>
                  <a:latin typeface="微软雅黑" panose="020B0503020204020204" charset="-122"/>
                  <a:ea typeface="微软雅黑" panose="020B0503020204020204" charset="-122"/>
                </a:rPr>
                <a:t>边框</a:t>
              </a:r>
              <a:r>
                <a:rPr lang="zh-CN" altLang="en-US" dirty="0">
                  <a:latin typeface="微软雅黑" panose="020B0503020204020204" charset="-122"/>
                  <a:ea typeface="微软雅黑" panose="020B0503020204020204" charset="-122"/>
                </a:rPr>
                <a:t>宽度之和</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上下</a:t>
              </a:r>
              <a:r>
                <a:rPr lang="zh-CN" altLang="en-US" dirty="0">
                  <a:solidFill>
                    <a:srgbClr val="00B0F0"/>
                  </a:solidFill>
                  <a:latin typeface="微软雅黑" panose="020B0503020204020204" charset="-122"/>
                  <a:ea typeface="微软雅黑" panose="020B0503020204020204" charset="-122"/>
                </a:rPr>
                <a:t>外边距</a:t>
              </a:r>
              <a:r>
                <a:rPr lang="zh-CN" altLang="en-US" dirty="0">
                  <a:latin typeface="微软雅黑" panose="020B0503020204020204" charset="-122"/>
                  <a:ea typeface="微软雅黑" panose="020B0503020204020204" charset="-122"/>
                </a:rPr>
                <a:t>之和</a:t>
              </a:r>
              <a:endParaRPr lang="zh-CN" altLang="zh-CN" dirty="0">
                <a:latin typeface="微软雅黑" panose="020B0503020204020204" charset="-122"/>
                <a:ea typeface="微软雅黑" panose="020B0503020204020204" charset="-122"/>
              </a:endParaRPr>
            </a:p>
          </p:txBody>
        </p:sp>
      </p:grpSp>
      <p:pic>
        <p:nvPicPr>
          <p:cNvPr id="29" name="图片 28"/>
          <p:cNvPicPr>
            <a:picLocks noChangeAspect="1"/>
          </p:cNvPicPr>
          <p:nvPr/>
        </p:nvPicPr>
        <p:blipFill>
          <a:blip r:embed="rId1"/>
          <a:stretch>
            <a:fillRect/>
          </a:stretch>
        </p:blipFill>
        <p:spPr>
          <a:xfrm>
            <a:off x="1419860" y="2008505"/>
            <a:ext cx="2449195" cy="4046220"/>
          </a:xfrm>
          <a:prstGeom prst="rect">
            <a:avLst/>
          </a:prstGeom>
          <a:noFill/>
          <a:ln w="9525">
            <a:noFill/>
          </a:ln>
        </p:spPr>
      </p:pic>
      <p:sp>
        <p:nvSpPr>
          <p:cNvPr id="37" name="矩形 36"/>
          <p:cNvSpPr/>
          <p:nvPr/>
        </p:nvSpPr>
        <p:spPr>
          <a:xfrm>
            <a:off x="692468" y="700723"/>
            <a:ext cx="6278880" cy="706755"/>
          </a:xfrm>
          <a:prstGeom prst="rect">
            <a:avLst/>
          </a:prstGeom>
          <a:noFill/>
          <a:ln w="9525">
            <a:noFill/>
          </a:ln>
        </p:spPr>
        <p:txBody>
          <a:bodyPr wrap="none">
            <a:spAutoFit/>
          </a:bodyPr>
          <a:p>
            <a:pPr indent="0">
              <a:buFont typeface="Arial" panose="020B0604020202020204" pitchFamily="34" charset="0"/>
              <a:buNone/>
            </a:pPr>
            <a:r>
              <a:rPr lang="zh-CN" altLang="en-US" sz="4000" dirty="0">
                <a:solidFill>
                  <a:schemeClr val="tx1"/>
                </a:solidFill>
                <a:latin typeface="+mj-ea"/>
                <a:ea typeface="+mj-ea"/>
              </a:rPr>
              <a:t>盒子模型的总宽度与总高度</a:t>
            </a:r>
            <a:endParaRPr lang="zh-CN" altLang="en-US" sz="4000" dirty="0">
              <a:solidFill>
                <a:schemeClr val="tx1"/>
              </a:solidFill>
              <a:latin typeface="+mj-ea"/>
              <a:ea typeface="+mj-ea"/>
            </a:endParaRPr>
          </a:p>
        </p:txBody>
      </p:sp>
      <p:sp>
        <p:nvSpPr>
          <p:cNvPr id="4" name="灯片编号占位符 3"/>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spTree>
    <p:custDataLst>
      <p:tags r:id="rId2"/>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29"/>
                                        </p:tgtEl>
                                      </p:cBhvr>
                                    </p:animEffect>
                                    <p:animScale>
                                      <p:cBhvr>
                                        <p:cTn id="7" dur="250" autoRev="1" fill="hold"/>
                                        <p:tgtEl>
                                          <p:spTgt spid="29"/>
                                        </p:tgtEl>
                                      </p:cBhvr>
                                      <p:by x="105000" y="105000"/>
                                    </p:animScale>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000000"/>
                                          </p:val>
                                        </p:tav>
                                        <p:tav tm="100000">
                                          <p:val>
                                            <p:strVal val="#ppt_w"/>
                                          </p:val>
                                        </p:tav>
                                      </p:tavLst>
                                    </p:anim>
                                    <p:anim calcmode="lin" valueType="num">
                                      <p:cBhvr>
                                        <p:cTn id="16" dur="500" fill="hold"/>
                                        <p:tgtEl>
                                          <p:spTgt spid="18"/>
                                        </p:tgtEl>
                                        <p:attrNameLst>
                                          <p:attrName>ppt_h</p:attrName>
                                        </p:attrNameLst>
                                      </p:cBhvr>
                                      <p:tavLst>
                                        <p:tav tm="0">
                                          <p:val>
                                            <p:fltVal val="0.000000"/>
                                          </p:val>
                                        </p:tav>
                                        <p:tav tm="100000">
                                          <p:val>
                                            <p:strVal val="#ppt_h"/>
                                          </p:val>
                                        </p:tav>
                                      </p:tavLst>
                                    </p:anim>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0680" y="334010"/>
            <a:ext cx="4300855" cy="523240"/>
          </a:xfrm>
        </p:spPr>
        <p:txBody>
          <a:bodyPr>
            <a:normAutofit fontScale="90000"/>
          </a:bodyPr>
          <a:lstStyle/>
          <a:p>
            <a:r>
              <a:rPr lang="zh-CN" altLang="en-US" smtClean="0"/>
              <a:t>盒子型模的尺寸</a:t>
            </a:r>
            <a:endParaRPr lang="zh-CN" altLang="en-US" dirty="0"/>
          </a:p>
        </p:txBody>
      </p:sp>
      <p:pic>
        <p:nvPicPr>
          <p:cNvPr id="5" name="内容占位符 4" descr="6－7.JPG"/>
          <p:cNvPicPr>
            <a:picLocks noGrp="1" noChangeAspect="1"/>
          </p:cNvPicPr>
          <p:nvPr>
            <p:ph idx="1"/>
          </p:nvPr>
        </p:nvPicPr>
        <p:blipFill>
          <a:blip r:embed="rId1"/>
          <a:stretch>
            <a:fillRect/>
          </a:stretch>
        </p:blipFill>
        <p:spPr>
          <a:xfrm>
            <a:off x="2974422" y="1464052"/>
            <a:ext cx="5980439" cy="4314578"/>
          </a:xfrm>
        </p:spPr>
      </p:pic>
      <p:sp>
        <p:nvSpPr>
          <p:cNvPr id="6" name="Line 10"/>
          <p:cNvSpPr>
            <a:spLocks noChangeShapeType="1"/>
          </p:cNvSpPr>
          <p:nvPr/>
        </p:nvSpPr>
        <p:spPr bwMode="auto">
          <a:xfrm>
            <a:off x="4071140" y="1285860"/>
            <a:ext cx="558000" cy="0"/>
          </a:xfrm>
          <a:prstGeom prst="line">
            <a:avLst/>
          </a:prstGeom>
          <a:noFill/>
          <a:ln w="38100">
            <a:solidFill>
              <a:srgbClr val="FF0000"/>
            </a:solidFill>
            <a:round/>
            <a:headEnd type="triangle" w="med" len="med"/>
            <a:tailEnd type="triangle" w="med" len="med"/>
          </a:ln>
        </p:spPr>
        <p:txBody>
          <a:bodyPr/>
          <a:lstStyle/>
          <a:p>
            <a:endParaRPr lang="zh-CN" altLang="en-US"/>
          </a:p>
        </p:txBody>
      </p:sp>
      <p:sp>
        <p:nvSpPr>
          <p:cNvPr id="7" name="Line 10"/>
          <p:cNvSpPr>
            <a:spLocks noChangeShapeType="1"/>
          </p:cNvSpPr>
          <p:nvPr/>
        </p:nvSpPr>
        <p:spPr bwMode="auto">
          <a:xfrm>
            <a:off x="3024166" y="1285860"/>
            <a:ext cx="1071570" cy="0"/>
          </a:xfrm>
          <a:prstGeom prst="line">
            <a:avLst/>
          </a:prstGeom>
          <a:noFill/>
          <a:ln w="38100">
            <a:solidFill>
              <a:srgbClr val="FF0000"/>
            </a:solidFill>
            <a:round/>
            <a:headEnd type="triangle" w="med" len="med"/>
            <a:tailEnd type="triangle" w="med" len="med"/>
          </a:ln>
        </p:spPr>
        <p:txBody>
          <a:bodyPr/>
          <a:lstStyle/>
          <a:p>
            <a:endParaRPr lang="zh-CN" altLang="en-US"/>
          </a:p>
        </p:txBody>
      </p:sp>
      <p:sp>
        <p:nvSpPr>
          <p:cNvPr id="8" name="Line 10"/>
          <p:cNvSpPr>
            <a:spLocks noChangeShapeType="1"/>
          </p:cNvSpPr>
          <p:nvPr/>
        </p:nvSpPr>
        <p:spPr bwMode="auto">
          <a:xfrm>
            <a:off x="7349350" y="1285860"/>
            <a:ext cx="558000" cy="0"/>
          </a:xfrm>
          <a:prstGeom prst="line">
            <a:avLst/>
          </a:prstGeom>
          <a:noFill/>
          <a:ln w="38100">
            <a:solidFill>
              <a:srgbClr val="FF0000"/>
            </a:solidFill>
            <a:round/>
            <a:headEnd type="triangle" w="med" len="med"/>
            <a:tailEnd type="triangle" w="med" len="med"/>
          </a:ln>
        </p:spPr>
        <p:txBody>
          <a:bodyPr/>
          <a:lstStyle/>
          <a:p>
            <a:endParaRPr lang="zh-CN" altLang="en-US"/>
          </a:p>
        </p:txBody>
      </p:sp>
      <p:sp>
        <p:nvSpPr>
          <p:cNvPr id="9" name="Line 10"/>
          <p:cNvSpPr>
            <a:spLocks noChangeShapeType="1"/>
          </p:cNvSpPr>
          <p:nvPr/>
        </p:nvSpPr>
        <p:spPr bwMode="auto">
          <a:xfrm>
            <a:off x="7883291" y="1285860"/>
            <a:ext cx="1071570" cy="0"/>
          </a:xfrm>
          <a:prstGeom prst="line">
            <a:avLst/>
          </a:prstGeom>
          <a:noFill/>
          <a:ln w="38100">
            <a:solidFill>
              <a:srgbClr val="FF0000"/>
            </a:solidFill>
            <a:round/>
            <a:headEnd type="triangle" w="med" len="med"/>
            <a:tailEnd type="triangle" w="med" len="med"/>
          </a:ln>
        </p:spPr>
        <p:txBody>
          <a:bodyPr/>
          <a:lstStyle/>
          <a:p>
            <a:endParaRPr lang="zh-CN" altLang="en-US"/>
          </a:p>
        </p:txBody>
      </p:sp>
      <p:sp>
        <p:nvSpPr>
          <p:cNvPr id="10" name="Line 10"/>
          <p:cNvSpPr>
            <a:spLocks noChangeShapeType="1"/>
          </p:cNvSpPr>
          <p:nvPr/>
        </p:nvSpPr>
        <p:spPr bwMode="auto">
          <a:xfrm>
            <a:off x="4597170" y="1285860"/>
            <a:ext cx="2750400" cy="0"/>
          </a:xfrm>
          <a:prstGeom prst="line">
            <a:avLst/>
          </a:prstGeom>
          <a:noFill/>
          <a:ln w="38100">
            <a:solidFill>
              <a:srgbClr val="FF0000"/>
            </a:solidFill>
            <a:round/>
            <a:headEnd type="triangle" w="med" len="med"/>
            <a:tailEnd type="triangle" w="med" len="med"/>
          </a:ln>
        </p:spPr>
        <p:txBody>
          <a:bodyPr/>
          <a:lstStyle/>
          <a:p>
            <a:endParaRPr lang="zh-CN" altLang="en-US"/>
          </a:p>
        </p:txBody>
      </p:sp>
      <p:sp>
        <p:nvSpPr>
          <p:cNvPr id="11" name="TextBox 10"/>
          <p:cNvSpPr txBox="1"/>
          <p:nvPr/>
        </p:nvSpPr>
        <p:spPr>
          <a:xfrm>
            <a:off x="3242409" y="857232"/>
            <a:ext cx="703580" cy="368300"/>
          </a:xfrm>
          <a:prstGeom prst="rect">
            <a:avLst/>
          </a:prstGeom>
          <a:noFill/>
        </p:spPr>
        <p:txBody>
          <a:bodyPr wrap="none" rtlCol="0">
            <a:spAutoFit/>
          </a:bodyPr>
          <a:lstStyle/>
          <a:p>
            <a:r>
              <a:rPr lang="en-US" altLang="zh-CN" b="1" dirty="0" smtClean="0"/>
              <a:t>10px</a:t>
            </a:r>
            <a:endParaRPr lang="zh-CN" altLang="en-US" b="1" dirty="0"/>
          </a:p>
        </p:txBody>
      </p:sp>
      <p:sp>
        <p:nvSpPr>
          <p:cNvPr id="12" name="TextBox 11"/>
          <p:cNvSpPr txBox="1"/>
          <p:nvPr/>
        </p:nvSpPr>
        <p:spPr>
          <a:xfrm>
            <a:off x="8073368" y="857232"/>
            <a:ext cx="703580" cy="368300"/>
          </a:xfrm>
          <a:prstGeom prst="rect">
            <a:avLst/>
          </a:prstGeom>
          <a:noFill/>
        </p:spPr>
        <p:txBody>
          <a:bodyPr wrap="none" rtlCol="0">
            <a:spAutoFit/>
          </a:bodyPr>
          <a:lstStyle/>
          <a:p>
            <a:r>
              <a:rPr lang="en-US" altLang="zh-CN" b="1" dirty="0" smtClean="0"/>
              <a:t>10px</a:t>
            </a:r>
            <a:endParaRPr lang="zh-CN" altLang="en-US" b="1" dirty="0"/>
          </a:p>
        </p:txBody>
      </p:sp>
      <p:sp>
        <p:nvSpPr>
          <p:cNvPr id="13" name="TextBox 12"/>
          <p:cNvSpPr txBox="1"/>
          <p:nvPr/>
        </p:nvSpPr>
        <p:spPr>
          <a:xfrm>
            <a:off x="4085029" y="857232"/>
            <a:ext cx="576580" cy="368300"/>
          </a:xfrm>
          <a:prstGeom prst="rect">
            <a:avLst/>
          </a:prstGeom>
          <a:noFill/>
        </p:spPr>
        <p:txBody>
          <a:bodyPr wrap="none" rtlCol="0">
            <a:spAutoFit/>
          </a:bodyPr>
          <a:lstStyle/>
          <a:p>
            <a:r>
              <a:rPr lang="en-US" altLang="zh-CN" b="1" dirty="0" smtClean="0"/>
              <a:t>5px</a:t>
            </a:r>
            <a:endParaRPr lang="zh-CN" altLang="en-US" b="1" dirty="0"/>
          </a:p>
        </p:txBody>
      </p:sp>
      <p:sp>
        <p:nvSpPr>
          <p:cNvPr id="14" name="TextBox 13"/>
          <p:cNvSpPr txBox="1"/>
          <p:nvPr/>
        </p:nvSpPr>
        <p:spPr>
          <a:xfrm>
            <a:off x="7330942" y="857232"/>
            <a:ext cx="576580" cy="368300"/>
          </a:xfrm>
          <a:prstGeom prst="rect">
            <a:avLst/>
          </a:prstGeom>
          <a:noFill/>
        </p:spPr>
        <p:txBody>
          <a:bodyPr wrap="none" rtlCol="0">
            <a:spAutoFit/>
          </a:bodyPr>
          <a:lstStyle/>
          <a:p>
            <a:r>
              <a:rPr lang="en-US" altLang="zh-CN" b="1" dirty="0" smtClean="0"/>
              <a:t>5px</a:t>
            </a:r>
            <a:endParaRPr lang="zh-CN" altLang="en-US" b="1" dirty="0"/>
          </a:p>
        </p:txBody>
      </p:sp>
      <p:sp>
        <p:nvSpPr>
          <p:cNvPr id="15" name="TextBox 14"/>
          <p:cNvSpPr txBox="1"/>
          <p:nvPr/>
        </p:nvSpPr>
        <p:spPr>
          <a:xfrm>
            <a:off x="5620476" y="857232"/>
            <a:ext cx="703580" cy="368300"/>
          </a:xfrm>
          <a:prstGeom prst="rect">
            <a:avLst/>
          </a:prstGeom>
          <a:noFill/>
        </p:spPr>
        <p:txBody>
          <a:bodyPr wrap="none" rtlCol="0">
            <a:spAutoFit/>
          </a:bodyPr>
          <a:lstStyle/>
          <a:p>
            <a:r>
              <a:rPr lang="en-US" altLang="zh-CN" b="1" dirty="0" smtClean="0"/>
              <a:t>70px</a:t>
            </a:r>
            <a:endParaRPr lang="zh-CN" altLang="en-US" b="1" dirty="0"/>
          </a:p>
        </p:txBody>
      </p:sp>
      <p:sp>
        <p:nvSpPr>
          <p:cNvPr id="16" name="AutoShape 4"/>
          <p:cNvSpPr>
            <a:spLocks noChangeArrowheads="1"/>
          </p:cNvSpPr>
          <p:nvPr/>
        </p:nvSpPr>
        <p:spPr bwMode="auto">
          <a:xfrm>
            <a:off x="2701675" y="5385102"/>
            <a:ext cx="6691912" cy="642918"/>
          </a:xfrm>
          <a:prstGeom prst="roundRect">
            <a:avLst>
              <a:gd name="adj" fmla="val 1157"/>
            </a:avLst>
          </a:prstGeom>
          <a:solidFill>
            <a:schemeClr val="accent1">
              <a:lumMod val="20000"/>
              <a:lumOff val="80000"/>
            </a:schemeClr>
          </a:solidFill>
          <a:ln w="19050">
            <a:solidFill>
              <a:schemeClr val="accent1"/>
            </a:solidFill>
          </a:ln>
        </p:spPr>
        <p:txBody>
          <a:bodyPr anchor="ctr"/>
          <a:lstStyle/>
          <a:p>
            <a:pPr algn="ctr"/>
            <a:r>
              <a:rPr lang="zh-CN" altLang="en-US" b="1" dirty="0">
                <a:latin typeface="微软雅黑" panose="020B0503020204020204" charset="-122"/>
                <a:ea typeface="微软雅黑" panose="020B0503020204020204" charset="-122"/>
              </a:rPr>
              <a:t>盒子模型总尺寸</a:t>
            </a:r>
            <a:r>
              <a:rPr lang="en-US" altLang="zh-CN" b="1" dirty="0">
                <a:latin typeface="微软雅黑" panose="020B0503020204020204" charset="-122"/>
                <a:ea typeface="微软雅黑" panose="020B0503020204020204" charset="-122"/>
              </a:rPr>
              <a:t>=</a:t>
            </a:r>
            <a:r>
              <a:rPr lang="en-US" altLang="zh-CN" b="1" dirty="0" err="1">
                <a:latin typeface="微软雅黑" panose="020B0503020204020204" charset="-122"/>
                <a:ea typeface="微软雅黑" panose="020B0503020204020204" charset="-122"/>
              </a:rPr>
              <a:t>border+</a:t>
            </a:r>
            <a:r>
              <a:rPr lang="en-US" altLang="zh-CN" b="1" dirty="0" err="1" smtClean="0">
                <a:latin typeface="微软雅黑" panose="020B0503020204020204" charset="-122"/>
                <a:ea typeface="微软雅黑" panose="020B0503020204020204" charset="-122"/>
              </a:rPr>
              <a:t>padding+margin</a:t>
            </a:r>
            <a:r>
              <a:rPr lang="en-US" altLang="zh-CN" b="1" dirty="0">
                <a:latin typeface="微软雅黑" panose="020B0503020204020204" charset="-122"/>
                <a:ea typeface="微软雅黑" panose="020B0503020204020204" charset="-122"/>
              </a:rPr>
              <a:t>+</a:t>
            </a:r>
            <a:r>
              <a:rPr lang="zh-CN" altLang="en-US" b="1" dirty="0">
                <a:latin typeface="微软雅黑" panose="020B0503020204020204" charset="-122"/>
                <a:ea typeface="微软雅黑" panose="020B0503020204020204" charset="-122"/>
              </a:rPr>
              <a:t>内容宽度</a:t>
            </a:r>
            <a:endParaRPr lang="zh-CN" altLang="en-US" b="1" dirty="0">
              <a:latin typeface="微软雅黑" panose="020B0503020204020204" charset="-122"/>
              <a:ea typeface="微软雅黑" panose="020B0503020204020204" charset="-122"/>
            </a:endParaRPr>
          </a:p>
        </p:txBody>
      </p:sp>
      <p:sp>
        <p:nvSpPr>
          <p:cNvPr id="17" name="TextBox 16"/>
          <p:cNvSpPr txBox="1"/>
          <p:nvPr/>
        </p:nvSpPr>
        <p:spPr>
          <a:xfrm>
            <a:off x="4452926" y="1714488"/>
            <a:ext cx="2844800" cy="368300"/>
          </a:xfrm>
          <a:prstGeom prst="rect">
            <a:avLst/>
          </a:prstGeom>
          <a:noFill/>
        </p:spPr>
        <p:txBody>
          <a:bodyPr wrap="none" rtlCol="0">
            <a:spAutoFit/>
          </a:bodyPr>
          <a:lstStyle/>
          <a:p>
            <a:r>
              <a:rPr lang="zh-CN" altLang="en-US" b="1" dirty="0" smtClean="0"/>
              <a:t>外边距（</a:t>
            </a:r>
            <a:r>
              <a:rPr lang="en-US" altLang="zh-CN" b="1" dirty="0" smtClean="0"/>
              <a:t>margin</a:t>
            </a:r>
            <a:r>
              <a:rPr lang="zh-CN" altLang="en-US" b="1" dirty="0" smtClean="0"/>
              <a:t>）：</a:t>
            </a:r>
            <a:r>
              <a:rPr lang="en-US" altLang="zh-CN" b="1" dirty="0" smtClean="0"/>
              <a:t>10px</a:t>
            </a:r>
            <a:endParaRPr lang="zh-CN" altLang="en-US" b="1" dirty="0"/>
          </a:p>
        </p:txBody>
      </p:sp>
      <p:sp>
        <p:nvSpPr>
          <p:cNvPr id="18" name="TextBox 17"/>
          <p:cNvSpPr txBox="1"/>
          <p:nvPr/>
        </p:nvSpPr>
        <p:spPr>
          <a:xfrm>
            <a:off x="4435941" y="2500306"/>
            <a:ext cx="2844800" cy="368300"/>
          </a:xfrm>
          <a:prstGeom prst="rect">
            <a:avLst/>
          </a:prstGeom>
          <a:noFill/>
        </p:spPr>
        <p:txBody>
          <a:bodyPr wrap="none" rtlCol="0">
            <a:spAutoFit/>
          </a:bodyPr>
          <a:lstStyle/>
          <a:p>
            <a:r>
              <a:rPr lang="zh-CN" altLang="en-US" b="1" dirty="0" smtClean="0"/>
              <a:t>内边距（</a:t>
            </a:r>
            <a:r>
              <a:rPr lang="en-US" altLang="zh-CN" b="1" dirty="0" smtClean="0"/>
              <a:t>padding</a:t>
            </a:r>
            <a:r>
              <a:rPr lang="zh-CN" altLang="en-US" b="1" dirty="0" smtClean="0"/>
              <a:t>）：</a:t>
            </a:r>
            <a:r>
              <a:rPr lang="en-US" altLang="zh-CN" b="1" dirty="0" smtClean="0"/>
              <a:t>5px</a:t>
            </a:r>
            <a:endParaRPr lang="zh-CN" altLang="en-US" b="1" dirty="0"/>
          </a:p>
        </p:txBody>
      </p:sp>
      <p:sp>
        <p:nvSpPr>
          <p:cNvPr id="19" name="TextBox 18"/>
          <p:cNvSpPr txBox="1"/>
          <p:nvPr/>
        </p:nvSpPr>
        <p:spPr>
          <a:xfrm>
            <a:off x="4595802" y="3357562"/>
            <a:ext cx="2449830" cy="368300"/>
          </a:xfrm>
          <a:prstGeom prst="rect">
            <a:avLst/>
          </a:prstGeom>
          <a:noFill/>
        </p:spPr>
        <p:txBody>
          <a:bodyPr wrap="none" rtlCol="0">
            <a:spAutoFit/>
          </a:bodyPr>
          <a:lstStyle/>
          <a:p>
            <a:r>
              <a:rPr lang="zh-CN" altLang="en-US" b="1" dirty="0" smtClean="0"/>
              <a:t>内容宽度</a:t>
            </a:r>
            <a:r>
              <a:rPr lang="en-US" altLang="zh-CN" b="1" dirty="0" smtClean="0"/>
              <a:t>width</a:t>
            </a:r>
            <a:r>
              <a:rPr lang="zh-CN" altLang="en-US" b="1" dirty="0" smtClean="0"/>
              <a:t>：</a:t>
            </a:r>
            <a:r>
              <a:rPr lang="en-US" altLang="zh-CN" b="1" dirty="0" smtClean="0"/>
              <a:t>70px</a:t>
            </a:r>
            <a:endParaRPr lang="zh-CN" altLang="en-US" b="1" dirty="0"/>
          </a:p>
        </p:txBody>
      </p:sp>
      <p:sp>
        <p:nvSpPr>
          <p:cNvPr id="3" name="灯片编号占位符 2"/>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grpSp>
        <p:nvGrpSpPr>
          <p:cNvPr id="20" name="组合 18"/>
          <p:cNvGrpSpPr/>
          <p:nvPr/>
        </p:nvGrpSpPr>
        <p:grpSpPr bwMode="auto">
          <a:xfrm>
            <a:off x="3752237" y="6157595"/>
            <a:ext cx="5361582" cy="446042"/>
            <a:chOff x="3143240" y="5126095"/>
            <a:chExt cx="5361619" cy="446045"/>
          </a:xfrm>
          <a:solidFill>
            <a:schemeClr val="tx1"/>
          </a:solidFill>
        </p:grpSpPr>
        <p:sp>
          <p:nvSpPr>
            <p:cNvPr id="26" name="圆角矩形 25"/>
            <p:cNvSpPr/>
            <p:nvPr/>
          </p:nvSpPr>
          <p:spPr bwMode="auto">
            <a:xfrm>
              <a:off x="3143240" y="5143512"/>
              <a:ext cx="500066" cy="428628"/>
            </a:xfrm>
            <a:prstGeom prst="roundRect">
              <a:avLst/>
            </a:prstGeom>
            <a:grp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latin typeface="微软雅黑" panose="020B0503020204020204" charset="-122"/>
                <a:ea typeface="微软雅黑" panose="020B0503020204020204" charset="-122"/>
              </a:endParaRPr>
            </a:p>
          </p:txBody>
        </p:sp>
        <p:sp>
          <p:nvSpPr>
            <p:cNvPr id="27" name="圆角矩形 26"/>
            <p:cNvSpPr/>
            <p:nvPr/>
          </p:nvSpPr>
          <p:spPr bwMode="auto">
            <a:xfrm>
              <a:off x="3714744" y="5126095"/>
              <a:ext cx="4790115" cy="428628"/>
            </a:xfrm>
            <a:prstGeom prst="roundRect">
              <a:avLst/>
            </a:prstGeom>
            <a:grp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latin typeface="微软雅黑" panose="020B0503020204020204" charset="-122"/>
                <a:ea typeface="微软雅黑" panose="020B0503020204020204" charset="-122"/>
              </a:endParaRPr>
            </a:p>
          </p:txBody>
        </p:sp>
        <p:pic>
          <p:nvPicPr>
            <p:cNvPr id="28" name="Picture 8" descr="说话气泡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grp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9"/>
            <p:cNvSpPr txBox="1"/>
            <p:nvPr/>
          </p:nvSpPr>
          <p:spPr bwMode="auto">
            <a:xfrm>
              <a:off x="4635674" y="5202150"/>
              <a:ext cx="2759094" cy="337187"/>
            </a:xfrm>
            <a:prstGeom prst="rect">
              <a:avLst/>
            </a:prstGeom>
            <a:grpFill/>
            <a:effectLst/>
          </p:spPr>
          <p:txBody>
            <a:bodyPr wrap="none">
              <a:spAutoFit/>
            </a:bodyPr>
            <a:lstStyle/>
            <a:p>
              <a:pPr algn="ctr">
                <a:defRPr/>
              </a:pPr>
              <a:r>
                <a:rPr lang="zh-CN" altLang="en-US" sz="1600" b="1" spc="300" dirty="0">
                  <a:solidFill>
                    <a:srgbClr val="FBFFFE"/>
                  </a:solidFill>
                  <a:latin typeface="微软雅黑" panose="020B0503020204020204" charset="-122"/>
                  <a:ea typeface="微软雅黑" panose="020B0503020204020204" charset="-122"/>
                  <a:sym typeface="+mn-ea"/>
                  <a:hlinkClick r:id="rId3" tooltip="" action="ppaction://hlinkfile"/>
                </a:rPr>
                <a:t>演示</a:t>
              </a:r>
              <a:r>
                <a:rPr lang="zh-CN" altLang="en-US" sz="1600" b="1" spc="300" dirty="0" smtClean="0">
                  <a:solidFill>
                    <a:srgbClr val="FBFFFE"/>
                  </a:solidFill>
                  <a:latin typeface="微软雅黑" panose="020B0503020204020204" charset="-122"/>
                  <a:ea typeface="微软雅黑" panose="020B0503020204020204" charset="-122"/>
                  <a:sym typeface="+mn-ea"/>
                  <a:hlinkClick r:id="rId3" tooltip="" action="ppaction://hlinkfile"/>
                </a:rPr>
                <a:t>示例</a:t>
              </a:r>
              <a:r>
                <a:rPr lang="en-US" altLang="zh-CN" sz="1600" b="1" spc="300" dirty="0">
                  <a:solidFill>
                    <a:srgbClr val="FBFFFE"/>
                  </a:solidFill>
                  <a:latin typeface="微软雅黑" panose="020B0503020204020204" charset="-122"/>
                  <a:ea typeface="微软雅黑" panose="020B0503020204020204" charset="-122"/>
                  <a:sym typeface="+mn-ea"/>
                  <a:hlinkClick r:id="rId3" tooltip="" action="ppaction://hlinkfile"/>
                </a:rPr>
                <a:t>5</a:t>
              </a:r>
              <a:r>
                <a:rPr lang="zh-CN" altLang="en-US" sz="1600" b="1" spc="300" dirty="0" smtClean="0">
                  <a:solidFill>
                    <a:srgbClr val="FBFFFE"/>
                  </a:solidFill>
                  <a:latin typeface="微软雅黑" panose="020B0503020204020204" charset="-122"/>
                  <a:ea typeface="微软雅黑" panose="020B0503020204020204" charset="-122"/>
                  <a:sym typeface="+mn-ea"/>
                  <a:hlinkClick r:id="rId3" tooltip="" action="ppaction://hlinkfile"/>
                </a:rPr>
                <a:t>：盒模型尺寸</a:t>
              </a:r>
              <a:endParaRPr lang="zh-CN" altLang="en-US" sz="1600" b="1" spc="300" dirty="0">
                <a:solidFill>
                  <a:srgbClr val="FBFFFE"/>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矩形 13"/>
          <p:cNvSpPr/>
          <p:nvPr/>
        </p:nvSpPr>
        <p:spPr>
          <a:xfrm>
            <a:off x="2298700" y="2097088"/>
            <a:ext cx="8267700" cy="1014730"/>
          </a:xfrm>
          <a:prstGeom prst="rect">
            <a:avLst/>
          </a:prstGeom>
          <a:noFill/>
          <a:ln w="9525">
            <a:noFill/>
          </a:ln>
        </p:spPr>
        <p:txBody>
          <a:bodyPr>
            <a:spAutoFit/>
          </a:bodyPr>
          <a:p>
            <a:pPr>
              <a:lnSpc>
                <a:spcPct val="150000"/>
              </a:lnSpc>
            </a:pPr>
            <a:r>
              <a:rPr lang="en-US" altLang="zh-CN" sz="2000" dirty="0">
                <a:solidFill>
                  <a:srgbClr val="1369B2"/>
                </a:solidFill>
                <a:latin typeface="+mn-ea"/>
                <a:cs typeface="+mn-ea"/>
              </a:rPr>
              <a:t>box-sizing</a:t>
            </a:r>
            <a:r>
              <a:rPr lang="zh-CN" altLang="en-US" sz="2000" dirty="0">
                <a:latin typeface="+mn-ea"/>
                <a:cs typeface="+mn-ea"/>
              </a:rPr>
              <a:t>属性用于定义盒子的</a:t>
            </a:r>
            <a:r>
              <a:rPr lang="zh-CN" altLang="en-US" sz="2000" dirty="0">
                <a:solidFill>
                  <a:srgbClr val="1369B2"/>
                </a:solidFill>
                <a:latin typeface="+mn-ea"/>
                <a:cs typeface="+mn-ea"/>
              </a:rPr>
              <a:t>宽度值</a:t>
            </a:r>
            <a:r>
              <a:rPr lang="zh-CN" altLang="en-US" sz="2000" dirty="0">
                <a:latin typeface="+mn-ea"/>
                <a:cs typeface="+mn-ea"/>
              </a:rPr>
              <a:t>和</a:t>
            </a:r>
            <a:r>
              <a:rPr lang="zh-CN" altLang="en-US" sz="2000" dirty="0">
                <a:solidFill>
                  <a:srgbClr val="1369B2"/>
                </a:solidFill>
                <a:latin typeface="+mn-ea"/>
                <a:cs typeface="+mn-ea"/>
              </a:rPr>
              <a:t>高度值</a:t>
            </a:r>
            <a:r>
              <a:rPr lang="zh-CN" altLang="en-US" sz="2000" dirty="0">
                <a:latin typeface="+mn-ea"/>
                <a:cs typeface="+mn-ea"/>
              </a:rPr>
              <a:t>是否包含元素的</a:t>
            </a:r>
            <a:r>
              <a:rPr lang="zh-CN" altLang="en-US" sz="2000" dirty="0">
                <a:solidFill>
                  <a:srgbClr val="1369B2"/>
                </a:solidFill>
                <a:latin typeface="+mn-ea"/>
                <a:cs typeface="+mn-ea"/>
              </a:rPr>
              <a:t>内边距</a:t>
            </a:r>
            <a:r>
              <a:rPr lang="zh-CN" altLang="en-US" sz="2000" dirty="0">
                <a:latin typeface="+mn-ea"/>
                <a:cs typeface="+mn-ea"/>
              </a:rPr>
              <a:t>和</a:t>
            </a:r>
            <a:r>
              <a:rPr lang="zh-CN" altLang="en-US" sz="2000" dirty="0">
                <a:solidFill>
                  <a:srgbClr val="1369B2"/>
                </a:solidFill>
                <a:latin typeface="+mn-ea"/>
                <a:cs typeface="+mn-ea"/>
              </a:rPr>
              <a:t>边框</a:t>
            </a:r>
            <a:r>
              <a:rPr lang="zh-CN" altLang="en-US" sz="2000" dirty="0">
                <a:latin typeface="+mn-ea"/>
                <a:cs typeface="+mn-ea"/>
              </a:rPr>
              <a:t>，其基本语法格式如下</a:t>
            </a:r>
            <a:r>
              <a:rPr lang="en-US" altLang="zh-CN" sz="2000" dirty="0">
                <a:latin typeface="+mn-ea"/>
                <a:cs typeface="+mn-ea"/>
              </a:rPr>
              <a:t>:</a:t>
            </a:r>
            <a:endParaRPr lang="zh-CN" altLang="en-US" sz="2000" dirty="0">
              <a:latin typeface="+mn-ea"/>
              <a:cs typeface="+mn-ea"/>
            </a:endParaRPr>
          </a:p>
        </p:txBody>
      </p:sp>
      <p:sp>
        <p:nvSpPr>
          <p:cNvPr id="2" name="矩形 1"/>
          <p:cNvSpPr/>
          <p:nvPr/>
        </p:nvSpPr>
        <p:spPr>
          <a:xfrm>
            <a:off x="2395538" y="3132138"/>
            <a:ext cx="7753350" cy="368300"/>
          </a:xfrm>
          <a:prstGeom prst="rect">
            <a:avLst/>
          </a:prstGeom>
          <a:solidFill>
            <a:srgbClr val="00B0F0"/>
          </a:solidFill>
          <a:ln w="9525">
            <a:noFill/>
          </a:ln>
        </p:spPr>
        <p:txBody>
          <a:bodyPr>
            <a:spAutoFit/>
          </a:bodyPr>
          <a:p>
            <a:r>
              <a:rPr lang="en-US" altLang="zh-CN" dirty="0">
                <a:solidFill>
                  <a:schemeClr val="bg1"/>
                </a:solidFill>
                <a:latin typeface="Arial" panose="020B0604020202020204" pitchFamily="34" charset="0"/>
              </a:rPr>
              <a:t>   </a:t>
            </a:r>
            <a:r>
              <a:rPr lang="en-US" altLang="zh-CN" dirty="0">
                <a:solidFill>
                  <a:schemeClr val="bg1"/>
                </a:solidFill>
                <a:latin typeface="+mn-ea"/>
              </a:rPr>
              <a:t> box-sizing: content-box/border-box;</a:t>
            </a:r>
            <a:endParaRPr lang="zh-CN" altLang="zh-CN" dirty="0">
              <a:solidFill>
                <a:schemeClr val="bg1"/>
              </a:solidFill>
              <a:latin typeface="+mn-ea"/>
            </a:endParaRPr>
          </a:p>
        </p:txBody>
      </p:sp>
      <p:grpSp>
        <p:nvGrpSpPr>
          <p:cNvPr id="9" name="组合 8"/>
          <p:cNvGrpSpPr/>
          <p:nvPr/>
        </p:nvGrpSpPr>
        <p:grpSpPr>
          <a:xfrm>
            <a:off x="2395538" y="3711575"/>
            <a:ext cx="7670800" cy="2227263"/>
            <a:chOff x="871538" y="3711388"/>
            <a:chExt cx="7670034" cy="2226833"/>
          </a:xfrm>
        </p:grpSpPr>
        <p:sp>
          <p:nvSpPr>
            <p:cNvPr id="38922" name="矩形 2"/>
            <p:cNvSpPr/>
            <p:nvPr/>
          </p:nvSpPr>
          <p:spPr>
            <a:xfrm>
              <a:off x="1243706" y="4079420"/>
              <a:ext cx="6996150" cy="1752897"/>
            </a:xfrm>
            <a:prstGeom prst="rect">
              <a:avLst/>
            </a:prstGeom>
            <a:noFill/>
            <a:ln w="9525">
              <a:noFill/>
            </a:ln>
          </p:spPr>
          <p:txBody>
            <a:bodyPr>
              <a:spAutoFit/>
            </a:bodyPr>
            <a:p>
              <a:pPr marL="285750" indent="-285750">
                <a:lnSpc>
                  <a:spcPct val="150000"/>
                </a:lnSpc>
                <a:buFont typeface="Wingdings" panose="05000000000000000000" pitchFamily="2" charset="2"/>
                <a:buChar char="Ø"/>
              </a:pPr>
              <a:r>
                <a:rPr lang="en-US" altLang="zh-CN" sz="1600" dirty="0">
                  <a:solidFill>
                    <a:srgbClr val="00B0F0"/>
                  </a:solidFill>
                  <a:ea typeface="微软雅黑" panose="020B0503020204020204" charset="-122"/>
                  <a:cs typeface="+mn-lt"/>
                </a:rPr>
                <a:t>content-box</a:t>
              </a:r>
              <a:r>
                <a:rPr lang="zh-CN" altLang="en-US" sz="1600" dirty="0">
                  <a:ea typeface="微软雅黑" panose="020B0503020204020204" charset="-122"/>
                  <a:cs typeface="+mn-lt"/>
                </a:rPr>
                <a:t>：浏览器对盒模型的解释遵从</a:t>
              </a:r>
              <a:r>
                <a:rPr lang="en-US" altLang="zh-CN" sz="1600" dirty="0">
                  <a:solidFill>
                    <a:srgbClr val="00B0F0"/>
                  </a:solidFill>
                  <a:ea typeface="微软雅黑" panose="020B0503020204020204" charset="-122"/>
                  <a:cs typeface="+mn-lt"/>
                </a:rPr>
                <a:t>W3C </a:t>
              </a:r>
              <a:r>
                <a:rPr lang="zh-CN" altLang="en-US" sz="1600" dirty="0">
                  <a:solidFill>
                    <a:srgbClr val="00B0F0"/>
                  </a:solidFill>
                  <a:ea typeface="微软雅黑" panose="020B0503020204020204" charset="-122"/>
                  <a:cs typeface="+mn-lt"/>
                </a:rPr>
                <a:t>标准</a:t>
              </a:r>
              <a:r>
                <a:rPr lang="zh-CN" altLang="en-US" sz="1600" dirty="0">
                  <a:ea typeface="微软雅黑" panose="020B0503020204020204" charset="-122"/>
                  <a:cs typeface="+mn-lt"/>
                </a:rPr>
                <a:t>，当定义</a:t>
              </a:r>
              <a:r>
                <a:rPr lang="en-US" altLang="zh-CN" sz="1600" dirty="0">
                  <a:solidFill>
                    <a:srgbClr val="00B0F0"/>
                  </a:solidFill>
                  <a:ea typeface="微软雅黑" panose="020B0503020204020204" charset="-122"/>
                  <a:cs typeface="+mn-lt"/>
                </a:rPr>
                <a:t>width</a:t>
              </a:r>
              <a:r>
                <a:rPr lang="zh-CN" altLang="en-US" sz="1600" dirty="0">
                  <a:ea typeface="微软雅黑" panose="020B0503020204020204" charset="-122"/>
                  <a:cs typeface="+mn-lt"/>
                </a:rPr>
                <a:t>和</a:t>
              </a:r>
              <a:r>
                <a:rPr lang="en-US" altLang="zh-CN" sz="1600" dirty="0">
                  <a:solidFill>
                    <a:srgbClr val="00B0F0"/>
                  </a:solidFill>
                  <a:ea typeface="微软雅黑" panose="020B0503020204020204" charset="-122"/>
                  <a:cs typeface="+mn-lt"/>
                </a:rPr>
                <a:t>height</a:t>
              </a:r>
              <a:r>
                <a:rPr lang="zh-CN" altLang="en-US" sz="1600" dirty="0">
                  <a:ea typeface="微软雅黑" panose="020B0503020204020204" charset="-122"/>
                  <a:cs typeface="+mn-lt"/>
                </a:rPr>
                <a:t>时，它的参数值不包括</a:t>
              </a:r>
              <a:r>
                <a:rPr lang="en-US" altLang="zh-CN" sz="1600" dirty="0">
                  <a:solidFill>
                    <a:srgbClr val="00B0F0"/>
                  </a:solidFill>
                  <a:ea typeface="微软雅黑" panose="020B0503020204020204" charset="-122"/>
                  <a:cs typeface="+mn-lt"/>
                </a:rPr>
                <a:t>border</a:t>
              </a:r>
              <a:r>
                <a:rPr lang="zh-CN" altLang="en-US" sz="1600" dirty="0">
                  <a:ea typeface="微软雅黑" panose="020B0503020204020204" charset="-122"/>
                  <a:cs typeface="+mn-lt"/>
                </a:rPr>
                <a:t>和</a:t>
              </a:r>
              <a:r>
                <a:rPr lang="en-US" altLang="zh-CN" sz="1600" dirty="0">
                  <a:solidFill>
                    <a:srgbClr val="00B0F0"/>
                  </a:solidFill>
                  <a:ea typeface="微软雅黑" panose="020B0503020204020204" charset="-122"/>
                  <a:cs typeface="+mn-lt"/>
                </a:rPr>
                <a:t>padding</a:t>
              </a:r>
              <a:r>
                <a:rPr lang="zh-CN" altLang="en-US" sz="1600" dirty="0">
                  <a:ea typeface="微软雅黑" panose="020B0503020204020204" charset="-122"/>
                  <a:cs typeface="+mn-lt"/>
                </a:rPr>
                <a:t>。</a:t>
              </a:r>
              <a:endParaRPr lang="en-US" altLang="zh-CN" sz="1600" dirty="0">
                <a:ea typeface="微软雅黑" panose="020B0503020204020204" charset="-122"/>
                <a:cs typeface="+mn-lt"/>
              </a:endParaRPr>
            </a:p>
            <a:p>
              <a:pPr marL="285750" indent="-285750">
                <a:lnSpc>
                  <a:spcPct val="150000"/>
                </a:lnSpc>
                <a:buFont typeface="Wingdings" panose="05000000000000000000" pitchFamily="2" charset="2"/>
                <a:buChar char="Ø"/>
              </a:pPr>
              <a:endParaRPr lang="zh-CN" altLang="zh-CN" sz="800" dirty="0">
                <a:ea typeface="微软雅黑" panose="020B0503020204020204" charset="-122"/>
                <a:cs typeface="+mn-lt"/>
              </a:endParaRPr>
            </a:p>
            <a:p>
              <a:pPr marL="285750" indent="-285750">
                <a:lnSpc>
                  <a:spcPct val="150000"/>
                </a:lnSpc>
                <a:buFont typeface="Wingdings" panose="05000000000000000000" pitchFamily="2" charset="2"/>
                <a:buChar char="Ø"/>
              </a:pPr>
              <a:r>
                <a:rPr lang="en-US" altLang="zh-CN" sz="1600" dirty="0">
                  <a:solidFill>
                    <a:srgbClr val="00B0F0"/>
                  </a:solidFill>
                  <a:ea typeface="微软雅黑" panose="020B0503020204020204" charset="-122"/>
                  <a:cs typeface="+mn-lt"/>
                </a:rPr>
                <a:t>border-box</a:t>
              </a:r>
              <a:r>
                <a:rPr lang="zh-CN" altLang="en-US" sz="1600" dirty="0">
                  <a:ea typeface="微软雅黑" panose="020B0503020204020204" charset="-122"/>
                  <a:cs typeface="+mn-lt"/>
                </a:rPr>
                <a:t>：当定义</a:t>
              </a:r>
              <a:r>
                <a:rPr lang="en-US" altLang="zh-CN" sz="1600" dirty="0">
                  <a:solidFill>
                    <a:srgbClr val="00B0F0"/>
                  </a:solidFill>
                  <a:ea typeface="微软雅黑" panose="020B0503020204020204" charset="-122"/>
                  <a:cs typeface="+mn-lt"/>
                </a:rPr>
                <a:t>width</a:t>
              </a:r>
              <a:r>
                <a:rPr lang="zh-CN" altLang="en-US" sz="1600" dirty="0">
                  <a:ea typeface="微软雅黑" panose="020B0503020204020204" charset="-122"/>
                  <a:cs typeface="+mn-lt"/>
                </a:rPr>
                <a:t>和</a:t>
              </a:r>
              <a:r>
                <a:rPr lang="en-US" altLang="zh-CN" sz="1600" dirty="0">
                  <a:solidFill>
                    <a:srgbClr val="00B0F0"/>
                  </a:solidFill>
                  <a:ea typeface="微软雅黑" panose="020B0503020204020204" charset="-122"/>
                  <a:cs typeface="+mn-lt"/>
                </a:rPr>
                <a:t>height</a:t>
              </a:r>
              <a:r>
                <a:rPr lang="zh-CN" altLang="en-US" sz="1600" dirty="0">
                  <a:ea typeface="微软雅黑" panose="020B0503020204020204" charset="-122"/>
                  <a:cs typeface="+mn-lt"/>
                </a:rPr>
                <a:t>时，</a:t>
              </a:r>
              <a:r>
                <a:rPr lang="en-US" altLang="zh-CN" sz="1600" dirty="0">
                  <a:solidFill>
                    <a:srgbClr val="00B0F0"/>
                  </a:solidFill>
                  <a:ea typeface="微软雅黑" panose="020B0503020204020204" charset="-122"/>
                  <a:cs typeface="+mn-lt"/>
                </a:rPr>
                <a:t>border</a:t>
              </a:r>
              <a:r>
                <a:rPr lang="zh-CN" altLang="en-US" sz="1600" dirty="0">
                  <a:ea typeface="微软雅黑" panose="020B0503020204020204" charset="-122"/>
                  <a:cs typeface="+mn-lt"/>
                </a:rPr>
                <a:t>和</a:t>
              </a:r>
              <a:r>
                <a:rPr lang="en-US" altLang="zh-CN" sz="1600" dirty="0">
                  <a:solidFill>
                    <a:srgbClr val="00B0F0"/>
                  </a:solidFill>
                  <a:ea typeface="微软雅黑" panose="020B0503020204020204" charset="-122"/>
                  <a:cs typeface="+mn-lt"/>
                </a:rPr>
                <a:t>padding</a:t>
              </a:r>
              <a:r>
                <a:rPr lang="zh-CN" altLang="en-US" sz="1600" dirty="0">
                  <a:ea typeface="微软雅黑" panose="020B0503020204020204" charset="-122"/>
                  <a:cs typeface="+mn-lt"/>
                </a:rPr>
                <a:t>的参数值被包含在</a:t>
              </a:r>
              <a:r>
                <a:rPr lang="en-US" altLang="zh-CN" sz="1600" dirty="0">
                  <a:solidFill>
                    <a:srgbClr val="00B0F0"/>
                  </a:solidFill>
                  <a:ea typeface="微软雅黑" panose="020B0503020204020204" charset="-122"/>
                  <a:cs typeface="+mn-lt"/>
                </a:rPr>
                <a:t>width</a:t>
              </a:r>
              <a:r>
                <a:rPr lang="zh-CN" altLang="en-US" sz="1600" dirty="0">
                  <a:ea typeface="微软雅黑" panose="020B0503020204020204" charset="-122"/>
                  <a:cs typeface="+mn-lt"/>
                </a:rPr>
                <a:t>和</a:t>
              </a:r>
              <a:r>
                <a:rPr lang="en-US" altLang="zh-CN" sz="1600" dirty="0">
                  <a:solidFill>
                    <a:srgbClr val="00B0F0"/>
                  </a:solidFill>
                  <a:ea typeface="微软雅黑" panose="020B0503020204020204" charset="-122"/>
                  <a:cs typeface="+mn-lt"/>
                </a:rPr>
                <a:t>height</a:t>
              </a:r>
              <a:r>
                <a:rPr lang="zh-CN" altLang="en-US" sz="1600" dirty="0">
                  <a:ea typeface="微软雅黑" panose="020B0503020204020204" charset="-122"/>
                  <a:cs typeface="+mn-lt"/>
                </a:rPr>
                <a:t>之内。</a:t>
              </a:r>
              <a:endParaRPr lang="zh-CN" altLang="zh-CN" sz="1600" dirty="0">
                <a:ea typeface="微软雅黑" panose="020B0503020204020204" charset="-122"/>
                <a:cs typeface="+mn-lt"/>
              </a:endParaRPr>
            </a:p>
          </p:txBody>
        </p:sp>
        <p:sp>
          <p:nvSpPr>
            <p:cNvPr id="38923" name="圆角矩形标注 7"/>
            <p:cNvSpPr/>
            <p:nvPr/>
          </p:nvSpPr>
          <p:spPr>
            <a:xfrm rot="10800000">
              <a:off x="871538" y="3711388"/>
              <a:ext cx="7670034" cy="2226833"/>
            </a:xfrm>
            <a:custGeom>
              <a:avLst/>
              <a:gdLst/>
              <a:ahLst/>
              <a:cxnLst>
                <a:cxn ang="0">
                  <a:pos x="0" y="329908"/>
                </a:cxn>
                <a:cxn ang="0">
                  <a:pos x="329908" y="0"/>
                </a:cxn>
                <a:cxn ang="0">
                  <a:pos x="1278339" y="0"/>
                </a:cxn>
                <a:cxn ang="0">
                  <a:pos x="1278339" y="0"/>
                </a:cxn>
                <a:cxn ang="0">
                  <a:pos x="3195848" y="0"/>
                </a:cxn>
                <a:cxn ang="0">
                  <a:pos x="7340126" y="0"/>
                </a:cxn>
                <a:cxn ang="0">
                  <a:pos x="7670034" y="329908"/>
                </a:cxn>
                <a:cxn ang="0">
                  <a:pos x="7670034" y="1154654"/>
                </a:cxn>
                <a:cxn ang="0">
                  <a:pos x="7670034" y="1154654"/>
                </a:cxn>
                <a:cxn ang="0">
                  <a:pos x="7670034" y="1649506"/>
                </a:cxn>
                <a:cxn ang="0">
                  <a:pos x="7670034" y="1649499"/>
                </a:cxn>
                <a:cxn ang="0">
                  <a:pos x="7340126" y="1979407"/>
                </a:cxn>
                <a:cxn ang="0">
                  <a:pos x="2141599" y="1990164"/>
                </a:cxn>
                <a:cxn ang="0">
                  <a:pos x="2237119" y="2226833"/>
                </a:cxn>
                <a:cxn ang="0">
                  <a:pos x="1278339" y="1979407"/>
                </a:cxn>
                <a:cxn ang="0">
                  <a:pos x="329908" y="1979407"/>
                </a:cxn>
                <a:cxn ang="0">
                  <a:pos x="0" y="1649499"/>
                </a:cxn>
                <a:cxn ang="0">
                  <a:pos x="0" y="1649506"/>
                </a:cxn>
                <a:cxn ang="0">
                  <a:pos x="0" y="1154654"/>
                </a:cxn>
                <a:cxn ang="0">
                  <a:pos x="0" y="1154654"/>
                </a:cxn>
                <a:cxn ang="0">
                  <a:pos x="0" y="329908"/>
                </a:cxn>
              </a:cxnLst>
              <a:pathLst>
                <a:path w="7670034" h="2226833">
                  <a:moveTo>
                    <a:pt x="0" y="329908"/>
                  </a:moveTo>
                  <a:cubicBezTo>
                    <a:pt x="0" y="147705"/>
                    <a:pt x="147705" y="0"/>
                    <a:pt x="329908" y="0"/>
                  </a:cubicBezTo>
                  <a:lnTo>
                    <a:pt x="1278339" y="0"/>
                  </a:lnTo>
                  <a:lnTo>
                    <a:pt x="3195848" y="0"/>
                  </a:lnTo>
                  <a:lnTo>
                    <a:pt x="7340126" y="0"/>
                  </a:lnTo>
                  <a:cubicBezTo>
                    <a:pt x="7522329" y="0"/>
                    <a:pt x="7670034" y="147705"/>
                    <a:pt x="7670034" y="329908"/>
                  </a:cubicBezTo>
                  <a:lnTo>
                    <a:pt x="7670034" y="1154654"/>
                  </a:lnTo>
                  <a:lnTo>
                    <a:pt x="7670034" y="1649506"/>
                  </a:lnTo>
                  <a:lnTo>
                    <a:pt x="7670034" y="1649499"/>
                  </a:lnTo>
                  <a:cubicBezTo>
                    <a:pt x="7670034" y="1831702"/>
                    <a:pt x="7522329" y="1979407"/>
                    <a:pt x="7340126" y="1979407"/>
                  </a:cubicBezTo>
                  <a:lnTo>
                    <a:pt x="2141599" y="1990164"/>
                  </a:lnTo>
                  <a:lnTo>
                    <a:pt x="2237119" y="2226833"/>
                  </a:lnTo>
                  <a:lnTo>
                    <a:pt x="1278339" y="1979407"/>
                  </a:lnTo>
                  <a:lnTo>
                    <a:pt x="329908" y="1979407"/>
                  </a:lnTo>
                  <a:cubicBezTo>
                    <a:pt x="147705" y="1979407"/>
                    <a:pt x="0" y="1831702"/>
                    <a:pt x="0" y="1649499"/>
                  </a:cubicBezTo>
                  <a:lnTo>
                    <a:pt x="0" y="1649506"/>
                  </a:lnTo>
                  <a:lnTo>
                    <a:pt x="0" y="1154654"/>
                  </a:lnTo>
                  <a:lnTo>
                    <a:pt x="0" y="329908"/>
                  </a:lnTo>
                  <a:close/>
                </a:path>
              </a:pathLst>
            </a:custGeom>
            <a:noFill/>
            <a:ln w="19050" cap="flat" cmpd="sng">
              <a:solidFill>
                <a:srgbClr val="BFBFBF">
                  <a:alpha val="100000"/>
                </a:srgbClr>
              </a:solidFill>
              <a:prstDash val="solid"/>
              <a:round/>
              <a:headEnd type="none" w="med" len="med"/>
              <a:tailEnd type="none" w="med" len="med"/>
            </a:ln>
          </p:spPr>
          <p:txBody>
            <a:bodyPr/>
            <a:p>
              <a:endParaRPr lang="zh-CN" altLang="en-US"/>
            </a:p>
          </p:txBody>
        </p:sp>
      </p:grpSp>
      <p:sp>
        <p:nvSpPr>
          <p:cNvPr id="38919" name="矩形 23"/>
          <p:cNvSpPr/>
          <p:nvPr/>
        </p:nvSpPr>
        <p:spPr>
          <a:xfrm>
            <a:off x="426720" y="272733"/>
            <a:ext cx="6007100" cy="1014730"/>
          </a:xfrm>
          <a:prstGeom prst="rect">
            <a:avLst/>
          </a:prstGeom>
          <a:noFill/>
          <a:ln w="9525">
            <a:noFill/>
          </a:ln>
        </p:spPr>
        <p:txBody>
          <a:bodyPr wrap="square">
            <a:spAutoFit/>
          </a:bodyPr>
          <a:p>
            <a:pPr>
              <a:lnSpc>
                <a:spcPct val="150000"/>
              </a:lnSpc>
            </a:pPr>
            <a:r>
              <a:rPr lang="en-US" altLang="zh-CN" sz="4000" dirty="0">
                <a:solidFill>
                  <a:schemeClr val="tx1"/>
                </a:solidFill>
                <a:latin typeface="+mj-ea"/>
                <a:ea typeface="+mj-ea"/>
                <a:cs typeface="+mj-ea"/>
              </a:rPr>
              <a:t>box-sizing</a:t>
            </a:r>
            <a:r>
              <a:rPr lang="zh-CN" altLang="en-US" sz="4000" dirty="0">
                <a:solidFill>
                  <a:schemeClr val="tx1"/>
                </a:solidFill>
                <a:latin typeface="+mj-ea"/>
                <a:ea typeface="+mj-ea"/>
                <a:cs typeface="+mj-ea"/>
              </a:rPr>
              <a:t>属性</a:t>
            </a:r>
            <a:endParaRPr lang="zh-CN" altLang="en-US" sz="4000" dirty="0">
              <a:solidFill>
                <a:schemeClr val="tx1"/>
              </a:solidFill>
              <a:latin typeface="+mj-ea"/>
              <a:ea typeface="+mj-ea"/>
              <a:cs typeface="+mj-ea"/>
            </a:endParaRPr>
          </a:p>
        </p:txBody>
      </p:sp>
      <p:sp>
        <p:nvSpPr>
          <p:cNvPr id="4" name="灯片编号占位符 3"/>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309019" y="1252303"/>
            <a:ext cx="7645400" cy="5143500"/>
          </a:xfrm>
        </p:spPr>
        <p:txBody>
          <a:bodyPr/>
          <a:lstStyle/>
          <a:p>
            <a:pPr lvl="1">
              <a:defRPr/>
            </a:pPr>
            <a:endParaRPr lang="en-US" altLang="zh-CN" dirty="0" smtClean="0"/>
          </a:p>
          <a:p>
            <a:pPr lvl="1">
              <a:defRPr/>
            </a:pPr>
            <a:endParaRPr lang="en-US" altLang="zh-CN" dirty="0"/>
          </a:p>
          <a:p>
            <a:pPr lvl="1">
              <a:defRPr/>
            </a:pPr>
            <a:endParaRPr lang="en-US" altLang="zh-CN" dirty="0" smtClean="0"/>
          </a:p>
          <a:p>
            <a:pPr lvl="1">
              <a:defRPr/>
            </a:pPr>
            <a:endParaRPr lang="en-US" altLang="zh-CN" dirty="0"/>
          </a:p>
          <a:p>
            <a:pPr lvl="1">
              <a:defRPr/>
            </a:pPr>
            <a:endParaRPr lang="en-US" altLang="zh-CN" dirty="0" smtClean="0"/>
          </a:p>
          <a:p>
            <a:pPr lvl="1">
              <a:defRPr/>
            </a:pPr>
            <a:endParaRPr lang="en-US" altLang="zh-CN" dirty="0"/>
          </a:p>
          <a:p>
            <a:pPr marL="342900" lvl="1" indent="-342900">
              <a:buFont typeface="Wingdings" panose="05000000000000000000" pitchFamily="2" charset="2"/>
              <a:buChar char="n"/>
              <a:defRPr/>
            </a:pPr>
            <a:r>
              <a:rPr lang="zh-CN" altLang="zh-CN" sz="2600" dirty="0">
                <a:cs typeface="+mn-cs"/>
              </a:rPr>
              <a:t>浏览器兼容性</a:t>
            </a:r>
            <a:endParaRPr lang="zh-CN" altLang="en-US" sz="2600" dirty="0">
              <a:cs typeface="+mn-cs"/>
            </a:endParaRPr>
          </a:p>
        </p:txBody>
      </p:sp>
      <p:sp>
        <p:nvSpPr>
          <p:cNvPr id="2" name="标题 1"/>
          <p:cNvSpPr>
            <a:spLocks noGrp="1"/>
          </p:cNvSpPr>
          <p:nvPr>
            <p:ph type="title"/>
          </p:nvPr>
        </p:nvSpPr>
        <p:spPr>
          <a:xfrm>
            <a:off x="242570" y="116840"/>
            <a:ext cx="4429760" cy="745490"/>
          </a:xfrm>
        </p:spPr>
        <p:txBody>
          <a:bodyPr>
            <a:normAutofit fontScale="90000"/>
          </a:bodyPr>
          <a:lstStyle/>
          <a:p>
            <a:pPr>
              <a:defRPr/>
            </a:pPr>
            <a:r>
              <a:rPr lang="en-US" altLang="zh-CN" dirty="0" smtClean="0"/>
              <a:t>box-sizing2-1</a:t>
            </a:r>
            <a:endParaRPr lang="en-GB" altLang="zh-CN" dirty="0"/>
          </a:p>
        </p:txBody>
      </p:sp>
      <p:sp>
        <p:nvSpPr>
          <p:cNvPr id="5" name="TextBox 4"/>
          <p:cNvSpPr txBox="1"/>
          <p:nvPr/>
        </p:nvSpPr>
        <p:spPr bwMode="auto">
          <a:xfrm>
            <a:off x="1969809" y="857891"/>
            <a:ext cx="693420" cy="398780"/>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anose="02010609060101010101" charset="-122"/>
                <a:ea typeface="黑体" panose="02010609060101010101" charset="-122"/>
              </a:rPr>
              <a:t>语法</a:t>
            </a:r>
            <a:endParaRPr lang="zh-CN" altLang="en-US" sz="2000" b="1" dirty="0">
              <a:latin typeface="黑体" panose="02010609060101010101" charset="-122"/>
              <a:ea typeface="黑体" panose="02010609060101010101" charset="-122"/>
            </a:endParaRPr>
          </a:p>
        </p:txBody>
      </p:sp>
      <p:pic>
        <p:nvPicPr>
          <p:cNvPr id="6" name="Picture 3" descr="E:\设计支持\模板设计\YF.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76166" y="1360740"/>
            <a:ext cx="422600" cy="39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7"/>
          <p:cNvSpPr>
            <a:spLocks noChangeArrowheads="1"/>
          </p:cNvSpPr>
          <p:nvPr/>
        </p:nvSpPr>
        <p:spPr bwMode="auto">
          <a:xfrm>
            <a:off x="2595538" y="1896097"/>
            <a:ext cx="7072362" cy="357190"/>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nchor="ctr" anchorCtr="0"/>
          <a:lstStyle/>
          <a:p>
            <a:pPr marL="342900" lvl="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box-sizing</a:t>
            </a:r>
            <a:r>
              <a:rPr lang="zh-CN" altLang="en-US" b="1" dirty="0">
                <a:solidFill>
                  <a:schemeClr val="accent5">
                    <a:lumMod val="10000"/>
                  </a:schemeClr>
                </a:solidFill>
                <a:latin typeface="+mn-lt"/>
              </a:rPr>
              <a:t>：</a:t>
            </a:r>
            <a:r>
              <a:rPr lang="en-US" altLang="zh-CN" b="1" dirty="0">
                <a:solidFill>
                  <a:schemeClr val="accent5">
                    <a:lumMod val="10000"/>
                  </a:schemeClr>
                </a:solidFill>
                <a:latin typeface="+mn-lt"/>
              </a:rPr>
              <a:t>content-box  |  border-box  |  inherit;</a:t>
            </a:r>
            <a:endParaRPr lang="en-US" altLang="zh-CN" b="1" dirty="0" smtClean="0">
              <a:solidFill>
                <a:schemeClr val="accent5">
                  <a:lumMod val="10000"/>
                </a:schemeClr>
              </a:solidFill>
              <a:latin typeface="+mn-lt"/>
            </a:endParaRPr>
          </a:p>
        </p:txBody>
      </p:sp>
      <p:sp>
        <p:nvSpPr>
          <p:cNvPr id="10" name="Rectangle 5"/>
          <p:cNvSpPr>
            <a:spLocks noChangeArrowheads="1"/>
          </p:cNvSpPr>
          <p:nvPr/>
        </p:nvSpPr>
        <p:spPr bwMode="auto">
          <a:xfrm>
            <a:off x="4019198" y="1916837"/>
            <a:ext cx="1368152" cy="357188"/>
          </a:xfrm>
          <a:prstGeom prst="rect">
            <a:avLst/>
          </a:prstGeom>
          <a:noFill/>
          <a:ln w="28575" algn="ctr">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11" name="AutoShape 16"/>
          <p:cNvSpPr>
            <a:spLocks noChangeArrowheads="1"/>
          </p:cNvSpPr>
          <p:nvPr/>
        </p:nvSpPr>
        <p:spPr bwMode="auto">
          <a:xfrm>
            <a:off x="4171871" y="862446"/>
            <a:ext cx="1495638" cy="714970"/>
          </a:xfrm>
          <a:prstGeom prst="wedgeRoundRectCallout">
            <a:avLst>
              <a:gd name="adj1" fmla="val 49614"/>
              <a:gd name="adj2" fmla="val -36022"/>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spcBef>
                <a:spcPct val="20000"/>
              </a:spcBef>
              <a:buClr>
                <a:srgbClr val="233DA9"/>
              </a:buClr>
              <a:buSzPct val="80000"/>
              <a:defRPr/>
            </a:pPr>
            <a:r>
              <a:rPr lang="zh-CN" altLang="en-US" b="1" kern="0" dirty="0" smtClean="0">
                <a:solidFill>
                  <a:schemeClr val="bg1"/>
                </a:solidFill>
                <a:latin typeface="Arial" panose="020B0604020202020204"/>
                <a:ea typeface="黑体" panose="02010609060101010101" charset="-122"/>
              </a:rPr>
              <a:t>默认</a:t>
            </a:r>
            <a:r>
              <a:rPr lang="zh-CN" altLang="en-US" b="1" kern="0" dirty="0">
                <a:solidFill>
                  <a:schemeClr val="bg1"/>
                </a:solidFill>
                <a:latin typeface="Arial" panose="020B0604020202020204"/>
                <a:ea typeface="黑体" panose="02010609060101010101" charset="-122"/>
              </a:rPr>
              <a:t>值，盒子</a:t>
            </a:r>
            <a:r>
              <a:rPr lang="zh-CN" altLang="en-US" b="1" kern="0" dirty="0" smtClean="0">
                <a:solidFill>
                  <a:schemeClr val="bg1"/>
                </a:solidFill>
                <a:latin typeface="Arial" panose="020B0604020202020204"/>
                <a:ea typeface="黑体" panose="02010609060101010101" charset="-122"/>
              </a:rPr>
              <a:t>的总尺度</a:t>
            </a:r>
            <a:endParaRPr lang="en-US" altLang="zh-CN" b="1" kern="0" dirty="0" smtClean="0">
              <a:solidFill>
                <a:schemeClr val="bg1"/>
              </a:solidFill>
              <a:latin typeface="Arial" panose="020B0604020202020204"/>
              <a:ea typeface="黑体" panose="02010609060101010101" charset="-122"/>
            </a:endParaRPr>
          </a:p>
        </p:txBody>
      </p:sp>
      <p:sp>
        <p:nvSpPr>
          <p:cNvPr id="17" name="AutoShape 16"/>
          <p:cNvSpPr>
            <a:spLocks noChangeArrowheads="1"/>
          </p:cNvSpPr>
          <p:nvPr/>
        </p:nvSpPr>
        <p:spPr bwMode="auto">
          <a:xfrm>
            <a:off x="5825487" y="537258"/>
            <a:ext cx="2143140" cy="1021750"/>
          </a:xfrm>
          <a:prstGeom prst="wedgeRoundRectCallout">
            <a:avLst>
              <a:gd name="adj1" fmla="val 50272"/>
              <a:gd name="adj2" fmla="val 43898"/>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charset="-122"/>
              </a:rPr>
              <a:t>盒子的宽度或高度等于元素内容的宽度或高度</a:t>
            </a:r>
            <a:endParaRPr lang="zh-CN" altLang="en-US" b="1" kern="0" dirty="0">
              <a:solidFill>
                <a:schemeClr val="bg1"/>
              </a:solidFill>
              <a:latin typeface="Arial" panose="020B0604020202020204"/>
              <a:ea typeface="黑体" panose="02010609060101010101" charset="-122"/>
            </a:endParaRPr>
          </a:p>
        </p:txBody>
      </p:sp>
      <p:sp>
        <p:nvSpPr>
          <p:cNvPr id="20" name="AutoShape 16"/>
          <p:cNvSpPr>
            <a:spLocks noChangeArrowheads="1"/>
          </p:cNvSpPr>
          <p:nvPr/>
        </p:nvSpPr>
        <p:spPr bwMode="auto">
          <a:xfrm>
            <a:off x="7162807" y="2716411"/>
            <a:ext cx="2286016" cy="714970"/>
          </a:xfrm>
          <a:prstGeom prst="wedgeRoundRectCallout">
            <a:avLst>
              <a:gd name="adj1" fmla="val 49718"/>
              <a:gd name="adj2" fmla="val -25393"/>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charset="-122"/>
              </a:rPr>
              <a:t>元素继承父元素的盒子模型模式</a:t>
            </a:r>
            <a:endParaRPr lang="zh-CN" altLang="en-US" b="1" kern="0" dirty="0" smtClean="0">
              <a:solidFill>
                <a:schemeClr val="bg1"/>
              </a:solidFill>
              <a:latin typeface="Arial" panose="020B0604020202020204"/>
              <a:ea typeface="黑体" panose="02010609060101010101" charset="-122"/>
            </a:endParaRPr>
          </a:p>
        </p:txBody>
      </p:sp>
      <p:sp>
        <p:nvSpPr>
          <p:cNvPr id="21" name="Line 12"/>
          <p:cNvSpPr>
            <a:spLocks noChangeShapeType="1"/>
          </p:cNvSpPr>
          <p:nvPr/>
        </p:nvSpPr>
        <p:spPr bwMode="auto">
          <a:xfrm flipH="1" flipV="1">
            <a:off x="7968309" y="2358771"/>
            <a:ext cx="71438" cy="357190"/>
          </a:xfrm>
          <a:prstGeom prst="line">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lstStyle>
            <a:defPPr>
              <a:defRPr lang="en-US"/>
            </a:defPPr>
            <a:lvl1pPr algn="ctr" rtl="0" fontAlgn="base">
              <a:spcBef>
                <a:spcPct val="0"/>
              </a:spcBef>
              <a:spcAft>
                <a:spcPct val="0"/>
              </a:spcAft>
              <a:defRPr kern="1200">
                <a:solidFill>
                  <a:schemeClr val="tx1"/>
                </a:solidFill>
                <a:latin typeface="+mn-lt"/>
                <a:ea typeface="+mn-ea"/>
                <a:cs typeface="+mn-cs"/>
              </a:defRPr>
            </a:lvl1pPr>
            <a:lvl2pPr marL="457200" algn="ctr" rtl="0" fontAlgn="base">
              <a:spcBef>
                <a:spcPct val="0"/>
              </a:spcBef>
              <a:spcAft>
                <a:spcPct val="0"/>
              </a:spcAft>
              <a:defRPr kern="1200">
                <a:solidFill>
                  <a:schemeClr val="tx1"/>
                </a:solidFill>
                <a:latin typeface="+mn-lt"/>
                <a:ea typeface="+mn-ea"/>
                <a:cs typeface="+mn-cs"/>
              </a:defRPr>
            </a:lvl2pPr>
            <a:lvl3pPr marL="914400" algn="ctr" rtl="0" fontAlgn="base">
              <a:spcBef>
                <a:spcPct val="0"/>
              </a:spcBef>
              <a:spcAft>
                <a:spcPct val="0"/>
              </a:spcAft>
              <a:defRPr kern="1200">
                <a:solidFill>
                  <a:schemeClr val="tx1"/>
                </a:solidFill>
                <a:latin typeface="+mn-lt"/>
                <a:ea typeface="+mn-ea"/>
                <a:cs typeface="+mn-cs"/>
              </a:defRPr>
            </a:lvl3pPr>
            <a:lvl4pPr marL="1371600" algn="ctr" rtl="0" fontAlgn="base">
              <a:spcBef>
                <a:spcPct val="0"/>
              </a:spcBef>
              <a:spcAft>
                <a:spcPct val="0"/>
              </a:spcAft>
              <a:defRPr kern="1200">
                <a:solidFill>
                  <a:schemeClr val="tx1"/>
                </a:solidFill>
                <a:latin typeface="+mn-lt"/>
                <a:ea typeface="+mn-ea"/>
                <a:cs typeface="+mn-cs"/>
              </a:defRPr>
            </a:lvl4pPr>
            <a:lvl5pPr marL="1828800" algn="ctr"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defRPr/>
            </a:pPr>
            <a:endParaRPr lang="zh-CN" altLang="en-US"/>
          </a:p>
        </p:txBody>
      </p:sp>
      <p:sp>
        <p:nvSpPr>
          <p:cNvPr id="12" name="Line 12"/>
          <p:cNvSpPr>
            <a:spLocks noChangeShapeType="1"/>
          </p:cNvSpPr>
          <p:nvPr/>
        </p:nvSpPr>
        <p:spPr bwMode="auto">
          <a:xfrm flipH="1">
            <a:off x="4524364" y="1558910"/>
            <a:ext cx="357190" cy="285752"/>
          </a:xfrm>
          <a:prstGeom prst="line">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lstStyle>
            <a:defPPr>
              <a:defRPr lang="en-US"/>
            </a:defPPr>
            <a:lvl1pPr algn="ctr" rtl="0" fontAlgn="base">
              <a:spcBef>
                <a:spcPct val="0"/>
              </a:spcBef>
              <a:spcAft>
                <a:spcPct val="0"/>
              </a:spcAft>
              <a:defRPr kern="1200">
                <a:solidFill>
                  <a:schemeClr val="tx1"/>
                </a:solidFill>
                <a:latin typeface="+mn-lt"/>
                <a:ea typeface="+mn-ea"/>
                <a:cs typeface="+mn-cs"/>
              </a:defRPr>
            </a:lvl1pPr>
            <a:lvl2pPr marL="457200" algn="ctr" rtl="0" fontAlgn="base">
              <a:spcBef>
                <a:spcPct val="0"/>
              </a:spcBef>
              <a:spcAft>
                <a:spcPct val="0"/>
              </a:spcAft>
              <a:defRPr kern="1200">
                <a:solidFill>
                  <a:schemeClr val="tx1"/>
                </a:solidFill>
                <a:latin typeface="+mn-lt"/>
                <a:ea typeface="+mn-ea"/>
                <a:cs typeface="+mn-cs"/>
              </a:defRPr>
            </a:lvl2pPr>
            <a:lvl3pPr marL="914400" algn="ctr" rtl="0" fontAlgn="base">
              <a:spcBef>
                <a:spcPct val="0"/>
              </a:spcBef>
              <a:spcAft>
                <a:spcPct val="0"/>
              </a:spcAft>
              <a:defRPr kern="1200">
                <a:solidFill>
                  <a:schemeClr val="tx1"/>
                </a:solidFill>
                <a:latin typeface="+mn-lt"/>
                <a:ea typeface="+mn-ea"/>
                <a:cs typeface="+mn-cs"/>
              </a:defRPr>
            </a:lvl3pPr>
            <a:lvl4pPr marL="1371600" algn="ctr" rtl="0" fontAlgn="base">
              <a:spcBef>
                <a:spcPct val="0"/>
              </a:spcBef>
              <a:spcAft>
                <a:spcPct val="0"/>
              </a:spcAft>
              <a:defRPr kern="1200">
                <a:solidFill>
                  <a:schemeClr val="tx1"/>
                </a:solidFill>
                <a:latin typeface="+mn-lt"/>
                <a:ea typeface="+mn-ea"/>
                <a:cs typeface="+mn-cs"/>
              </a:defRPr>
            </a:lvl4pPr>
            <a:lvl5pPr marL="1828800" algn="ctr"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defRPr/>
            </a:pPr>
            <a:endParaRPr lang="zh-CN" altLang="en-US"/>
          </a:p>
        </p:txBody>
      </p:sp>
      <p:sp>
        <p:nvSpPr>
          <p:cNvPr id="18" name="Line 12"/>
          <p:cNvSpPr>
            <a:spLocks noChangeShapeType="1"/>
          </p:cNvSpPr>
          <p:nvPr/>
        </p:nvSpPr>
        <p:spPr bwMode="auto">
          <a:xfrm flipH="1">
            <a:off x="6271897" y="1577182"/>
            <a:ext cx="428628" cy="285752"/>
          </a:xfrm>
          <a:prstGeom prst="line">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lstStyle>
            <a:defPPr>
              <a:defRPr lang="en-US"/>
            </a:defPPr>
            <a:lvl1pPr algn="ctr" rtl="0" fontAlgn="base">
              <a:spcBef>
                <a:spcPct val="0"/>
              </a:spcBef>
              <a:spcAft>
                <a:spcPct val="0"/>
              </a:spcAft>
              <a:defRPr kern="1200">
                <a:solidFill>
                  <a:schemeClr val="tx1"/>
                </a:solidFill>
                <a:latin typeface="+mn-lt"/>
                <a:ea typeface="+mn-ea"/>
                <a:cs typeface="+mn-cs"/>
              </a:defRPr>
            </a:lvl1pPr>
            <a:lvl2pPr marL="457200" algn="ctr" rtl="0" fontAlgn="base">
              <a:spcBef>
                <a:spcPct val="0"/>
              </a:spcBef>
              <a:spcAft>
                <a:spcPct val="0"/>
              </a:spcAft>
              <a:defRPr kern="1200">
                <a:solidFill>
                  <a:schemeClr val="tx1"/>
                </a:solidFill>
                <a:latin typeface="+mn-lt"/>
                <a:ea typeface="+mn-ea"/>
                <a:cs typeface="+mn-cs"/>
              </a:defRPr>
            </a:lvl2pPr>
            <a:lvl3pPr marL="914400" algn="ctr" rtl="0" fontAlgn="base">
              <a:spcBef>
                <a:spcPct val="0"/>
              </a:spcBef>
              <a:spcAft>
                <a:spcPct val="0"/>
              </a:spcAft>
              <a:defRPr kern="1200">
                <a:solidFill>
                  <a:schemeClr val="tx1"/>
                </a:solidFill>
                <a:latin typeface="+mn-lt"/>
                <a:ea typeface="+mn-ea"/>
                <a:cs typeface="+mn-cs"/>
              </a:defRPr>
            </a:lvl3pPr>
            <a:lvl4pPr marL="1371600" algn="ctr" rtl="0" fontAlgn="base">
              <a:spcBef>
                <a:spcPct val="0"/>
              </a:spcBef>
              <a:spcAft>
                <a:spcPct val="0"/>
              </a:spcAft>
              <a:defRPr kern="1200">
                <a:solidFill>
                  <a:schemeClr val="tx1"/>
                </a:solidFill>
                <a:latin typeface="+mn-lt"/>
                <a:ea typeface="+mn-ea"/>
                <a:cs typeface="+mn-cs"/>
              </a:defRPr>
            </a:lvl4pPr>
            <a:lvl5pPr marL="1828800" algn="ctr"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defRPr/>
            </a:pPr>
            <a:endParaRPr lang="zh-CN" altLang="en-US"/>
          </a:p>
        </p:txBody>
      </p:sp>
      <p:sp>
        <p:nvSpPr>
          <p:cNvPr id="28" name="Rectangle 5"/>
          <p:cNvSpPr>
            <a:spLocks noChangeArrowheads="1"/>
          </p:cNvSpPr>
          <p:nvPr/>
        </p:nvSpPr>
        <p:spPr bwMode="auto">
          <a:xfrm>
            <a:off x="5667372" y="1896169"/>
            <a:ext cx="1224540" cy="338798"/>
          </a:xfrm>
          <a:prstGeom prst="rect">
            <a:avLst/>
          </a:prstGeom>
          <a:noFill/>
          <a:ln w="28575" algn="ctr">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29" name="Rectangle 5"/>
          <p:cNvSpPr>
            <a:spLocks noChangeArrowheads="1"/>
          </p:cNvSpPr>
          <p:nvPr/>
        </p:nvSpPr>
        <p:spPr bwMode="auto">
          <a:xfrm>
            <a:off x="7162550" y="1935253"/>
            <a:ext cx="805658" cy="338798"/>
          </a:xfrm>
          <a:prstGeom prst="rect">
            <a:avLst/>
          </a:prstGeom>
          <a:noFill/>
          <a:ln w="28575" algn="ctr">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graphicFrame>
        <p:nvGraphicFramePr>
          <p:cNvPr id="35" name="Group 29"/>
          <p:cNvGraphicFramePr>
            <a:graphicFrameLocks noGrp="1"/>
          </p:cNvGraphicFramePr>
          <p:nvPr/>
        </p:nvGraphicFramePr>
        <p:xfrm>
          <a:off x="2271336" y="4509120"/>
          <a:ext cx="8064500" cy="1299210"/>
        </p:xfrm>
        <a:graphic>
          <a:graphicData uri="http://schemas.openxmlformats.org/drawingml/2006/table">
            <a:tbl>
              <a:tblPr firstRow="1" bandRow="1">
                <a:tableStyleId>{5C22544A-7EE6-4342-B048-85BDC9FD1C3A}</a:tableStyleId>
              </a:tblPr>
              <a:tblGrid>
                <a:gridCol w="2024380"/>
                <a:gridCol w="935990"/>
                <a:gridCol w="1151890"/>
                <a:gridCol w="1296035"/>
                <a:gridCol w="1224280"/>
                <a:gridCol w="1431925"/>
              </a:tblGrid>
              <a:tr h="703580">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lang="zh-CN" sz="2000" b="1" kern="1200" dirty="0" smtClean="0">
                          <a:solidFill>
                            <a:schemeClr val="bg1"/>
                          </a:solidFill>
                          <a:latin typeface="+mn-lt"/>
                          <a:ea typeface="+mn-ea"/>
                          <a:cs typeface="+mn-cs"/>
                        </a:rPr>
                        <a:t>属</a:t>
                      </a:r>
                      <a:r>
                        <a:rPr lang="en-US" sz="2000" b="1" kern="1200" dirty="0" smtClean="0">
                          <a:solidFill>
                            <a:schemeClr val="bg1"/>
                          </a:solidFill>
                          <a:latin typeface="+mn-lt"/>
                          <a:ea typeface="+mn-ea"/>
                          <a:cs typeface="+mn-cs"/>
                        </a:rPr>
                        <a:t>  </a:t>
                      </a:r>
                      <a:r>
                        <a:rPr lang="zh-CN" sz="2000" b="1" kern="1200" dirty="0" smtClean="0">
                          <a:solidFill>
                            <a:schemeClr val="bg1"/>
                          </a:solidFill>
                          <a:latin typeface="+mn-lt"/>
                          <a:ea typeface="+mn-ea"/>
                          <a:cs typeface="+mn-cs"/>
                        </a:rPr>
                        <a:t>性</a:t>
                      </a:r>
                      <a:r>
                        <a:rPr lang="en-US" sz="2000" b="1" kern="1200" dirty="0" smtClean="0">
                          <a:solidFill>
                            <a:schemeClr val="bg1"/>
                          </a:solidFill>
                          <a:latin typeface="+mn-lt"/>
                          <a:ea typeface="+mn-ea"/>
                          <a:cs typeface="+mn-cs"/>
                        </a:rPr>
                        <a:t>  </a:t>
                      </a:r>
                      <a:r>
                        <a:rPr lang="zh-CN" sz="2000" b="1" kern="1200" dirty="0" smtClean="0">
                          <a:solidFill>
                            <a:schemeClr val="bg1"/>
                          </a:solidFill>
                          <a:latin typeface="+mn-lt"/>
                          <a:ea typeface="+mn-ea"/>
                          <a:cs typeface="+mn-cs"/>
                        </a:rPr>
                        <a:t>名</a:t>
                      </a:r>
                      <a:endParaRPr lang="zh-CN" sz="2000" b="1" kern="1200" dirty="0">
                        <a:solidFill>
                          <a:schemeClr val="bg1"/>
                        </a:solidFill>
                        <a:latin typeface="+mn-lt"/>
                        <a:ea typeface="+mn-ea"/>
                        <a:cs typeface="+mn-cs"/>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lang="en-US" sz="2000" b="1" kern="1200" dirty="0" smtClean="0">
                          <a:solidFill>
                            <a:schemeClr val="bg1"/>
                          </a:solidFill>
                          <a:latin typeface="+mn-lt"/>
                          <a:ea typeface="+mn-ea"/>
                          <a:cs typeface="+mn-cs"/>
                        </a:rPr>
                        <a:t>IE</a:t>
                      </a:r>
                      <a:endParaRPr lang="zh-CN" sz="2000" b="1" kern="1200" dirty="0">
                        <a:solidFill>
                          <a:schemeClr val="bg1"/>
                        </a:solidFill>
                        <a:latin typeface="+mn-lt"/>
                        <a:ea typeface="+mn-ea"/>
                        <a:cs typeface="+mn-cs"/>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lang="en-US" sz="2000" b="1" kern="1200" dirty="0">
                          <a:solidFill>
                            <a:schemeClr val="bg1"/>
                          </a:solidFill>
                          <a:latin typeface="+mn-lt"/>
                          <a:ea typeface="+mn-ea"/>
                          <a:cs typeface="+mn-cs"/>
                        </a:rPr>
                        <a:t>Firefox</a:t>
                      </a:r>
                      <a:endParaRPr lang="zh-CN" sz="2000" b="1" kern="1200" dirty="0">
                        <a:solidFill>
                          <a:schemeClr val="bg1"/>
                        </a:solidFill>
                        <a:latin typeface="+mn-lt"/>
                        <a:ea typeface="+mn-ea"/>
                        <a:cs typeface="+mn-cs"/>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lang="en-US" sz="2000" b="1" kern="1200" dirty="0">
                          <a:solidFill>
                            <a:schemeClr val="bg1"/>
                          </a:solidFill>
                          <a:latin typeface="+mn-lt"/>
                          <a:ea typeface="+mn-ea"/>
                          <a:cs typeface="+mn-cs"/>
                        </a:rPr>
                        <a:t>Chrome</a:t>
                      </a:r>
                      <a:endParaRPr lang="zh-CN" sz="2000" b="1" kern="1200" dirty="0">
                        <a:solidFill>
                          <a:schemeClr val="bg1"/>
                        </a:solidFill>
                        <a:latin typeface="+mn-lt"/>
                        <a:ea typeface="+mn-ea"/>
                        <a:cs typeface="+mn-cs"/>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lang="en-US" sz="2000" b="1" kern="1200">
                          <a:solidFill>
                            <a:schemeClr val="bg1"/>
                          </a:solidFill>
                          <a:latin typeface="+mn-lt"/>
                          <a:ea typeface="+mn-ea"/>
                          <a:cs typeface="+mn-cs"/>
                        </a:rPr>
                        <a:t>Opera</a:t>
                      </a:r>
                      <a:endParaRPr lang="zh-CN" sz="2000" b="1" kern="1200">
                        <a:solidFill>
                          <a:schemeClr val="bg1"/>
                        </a:solidFill>
                        <a:latin typeface="+mn-lt"/>
                        <a:ea typeface="+mn-ea"/>
                        <a:cs typeface="+mn-cs"/>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lang="en-US" sz="2000" b="1" kern="1200" dirty="0">
                          <a:solidFill>
                            <a:schemeClr val="bg1"/>
                          </a:solidFill>
                          <a:latin typeface="+mn-lt"/>
                          <a:ea typeface="+mn-ea"/>
                          <a:cs typeface="+mn-cs"/>
                        </a:rPr>
                        <a:t>Safari</a:t>
                      </a:r>
                      <a:endParaRPr lang="zh-CN" sz="2000" b="1" kern="1200" dirty="0">
                        <a:solidFill>
                          <a:schemeClr val="bg1"/>
                        </a:solidFill>
                        <a:latin typeface="+mn-lt"/>
                        <a:ea typeface="+mn-ea"/>
                        <a:cs typeface="+mn-cs"/>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r>
              <a:tr h="595630">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lang="en-US" sz="2000" b="1" kern="1200" dirty="0" smtClean="0">
                          <a:solidFill>
                            <a:schemeClr val="dk1"/>
                          </a:solidFill>
                          <a:latin typeface="+mn-lt"/>
                          <a:ea typeface="+mn-ea"/>
                          <a:cs typeface="+mn-cs"/>
                        </a:rPr>
                        <a:t>box-sizing</a:t>
                      </a:r>
                      <a:endParaRPr lang="zh-CN" sz="2000" b="1" kern="1200" dirty="0">
                        <a:solidFill>
                          <a:schemeClr val="dk1"/>
                        </a:solidFill>
                        <a:latin typeface="+mn-lt"/>
                        <a:ea typeface="+mn-ea"/>
                        <a:cs typeface="+mn-cs"/>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lang="en-US" sz="2000" b="1" kern="1200" dirty="0">
                          <a:solidFill>
                            <a:schemeClr val="dk1"/>
                          </a:solidFill>
                          <a:latin typeface="+mn-lt"/>
                          <a:ea typeface="+mn-ea"/>
                          <a:cs typeface="+mn-cs"/>
                        </a:rPr>
                        <a:t>8+</a:t>
                      </a:r>
                      <a:endParaRPr lang="zh-CN" sz="2000" b="1" kern="1200" dirty="0">
                        <a:solidFill>
                          <a:schemeClr val="dk1"/>
                        </a:solidFill>
                        <a:latin typeface="+mn-lt"/>
                        <a:ea typeface="+mn-ea"/>
                        <a:cs typeface="+mn-cs"/>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lang="en-US" sz="2000" b="1" kern="1200" dirty="0">
                          <a:solidFill>
                            <a:schemeClr val="dk1"/>
                          </a:solidFill>
                          <a:latin typeface="+mn-lt"/>
                          <a:ea typeface="+mn-ea"/>
                          <a:cs typeface="+mn-cs"/>
                        </a:rPr>
                        <a:t>1.5+</a:t>
                      </a:r>
                      <a:endParaRPr lang="zh-CN" sz="2000" b="1" kern="1200" dirty="0">
                        <a:solidFill>
                          <a:schemeClr val="dk1"/>
                        </a:solidFill>
                        <a:latin typeface="+mn-lt"/>
                        <a:ea typeface="+mn-ea"/>
                        <a:cs typeface="+mn-cs"/>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lang="en-US" sz="2000" b="1" kern="1200" dirty="0">
                          <a:solidFill>
                            <a:schemeClr val="dk1"/>
                          </a:solidFill>
                          <a:latin typeface="+mn-lt"/>
                          <a:ea typeface="+mn-ea"/>
                          <a:cs typeface="+mn-cs"/>
                        </a:rPr>
                        <a:t>1.0+</a:t>
                      </a:r>
                      <a:endParaRPr lang="zh-CN" sz="2000" b="1" kern="1200" dirty="0">
                        <a:solidFill>
                          <a:schemeClr val="dk1"/>
                        </a:solidFill>
                        <a:latin typeface="+mn-lt"/>
                        <a:ea typeface="+mn-ea"/>
                        <a:cs typeface="+mn-cs"/>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lang="en-US" sz="2000" b="1" kern="1200" dirty="0">
                          <a:solidFill>
                            <a:schemeClr val="dk1"/>
                          </a:solidFill>
                          <a:latin typeface="+mn-lt"/>
                          <a:ea typeface="+mn-ea"/>
                          <a:cs typeface="+mn-cs"/>
                        </a:rPr>
                        <a:t>9.0+</a:t>
                      </a:r>
                      <a:endParaRPr lang="zh-CN" sz="2000" b="1" kern="1200" dirty="0">
                        <a:solidFill>
                          <a:schemeClr val="dk1"/>
                        </a:solidFill>
                        <a:latin typeface="+mn-lt"/>
                        <a:ea typeface="+mn-ea"/>
                        <a:cs typeface="+mn-cs"/>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lang="en-US" sz="2000" b="1" kern="1200" dirty="0">
                          <a:solidFill>
                            <a:schemeClr val="dk1"/>
                          </a:solidFill>
                          <a:latin typeface="+mn-lt"/>
                          <a:ea typeface="+mn-ea"/>
                          <a:cs typeface="+mn-cs"/>
                        </a:rPr>
                        <a:t>3.1+</a:t>
                      </a:r>
                      <a:endParaRPr lang="zh-CN" sz="2000" b="1" kern="1200" dirty="0">
                        <a:solidFill>
                          <a:schemeClr val="dk1"/>
                        </a:solidFill>
                        <a:latin typeface="+mn-lt"/>
                        <a:ea typeface="+mn-ea"/>
                        <a:cs typeface="+mn-cs"/>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bl>
          </a:graphicData>
        </a:graphic>
      </p:graphicFrame>
      <p:sp>
        <p:nvSpPr>
          <p:cNvPr id="7" name="灯片编号占位符 6"/>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grpSp>
        <p:nvGrpSpPr>
          <p:cNvPr id="16" name="组合 18"/>
          <p:cNvGrpSpPr/>
          <p:nvPr/>
        </p:nvGrpSpPr>
        <p:grpSpPr bwMode="auto">
          <a:xfrm>
            <a:off x="3600472" y="6292850"/>
            <a:ext cx="5361582" cy="446042"/>
            <a:chOff x="3143240" y="5126095"/>
            <a:chExt cx="5361619" cy="446045"/>
          </a:xfrm>
          <a:solidFill>
            <a:schemeClr val="tx1"/>
          </a:solidFill>
        </p:grpSpPr>
        <p:sp>
          <p:nvSpPr>
            <p:cNvPr id="8" name="圆角矩形 7"/>
            <p:cNvSpPr/>
            <p:nvPr/>
          </p:nvSpPr>
          <p:spPr bwMode="auto">
            <a:xfrm>
              <a:off x="3143240" y="5143512"/>
              <a:ext cx="500066" cy="428628"/>
            </a:xfrm>
            <a:prstGeom prst="roundRect">
              <a:avLst/>
            </a:prstGeom>
            <a:grp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latin typeface="微软雅黑" panose="020B0503020204020204" charset="-122"/>
                <a:ea typeface="微软雅黑" panose="020B0503020204020204" charset="-122"/>
              </a:endParaRPr>
            </a:p>
          </p:txBody>
        </p:sp>
        <p:sp>
          <p:nvSpPr>
            <p:cNvPr id="13" name="圆角矩形 12"/>
            <p:cNvSpPr/>
            <p:nvPr/>
          </p:nvSpPr>
          <p:spPr bwMode="auto">
            <a:xfrm>
              <a:off x="3714744" y="5126095"/>
              <a:ext cx="4790115" cy="428628"/>
            </a:xfrm>
            <a:prstGeom prst="roundRect">
              <a:avLst/>
            </a:prstGeom>
            <a:grp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latin typeface="微软雅黑" panose="020B0503020204020204" charset="-122"/>
                <a:ea typeface="微软雅黑" panose="020B0503020204020204" charset="-122"/>
              </a:endParaRPr>
            </a:p>
          </p:txBody>
        </p:sp>
        <p:pic>
          <p:nvPicPr>
            <p:cNvPr id="19" name="Picture 8" descr="说话气泡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grp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9"/>
            <p:cNvSpPr txBox="1"/>
            <p:nvPr/>
          </p:nvSpPr>
          <p:spPr bwMode="auto">
            <a:xfrm>
              <a:off x="4516611" y="5202150"/>
              <a:ext cx="2997221" cy="337187"/>
            </a:xfrm>
            <a:prstGeom prst="rect">
              <a:avLst/>
            </a:prstGeom>
            <a:grpFill/>
            <a:effectLst/>
          </p:spPr>
          <p:txBody>
            <a:bodyPr wrap="none">
              <a:spAutoFit/>
            </a:bodyPr>
            <a:lstStyle/>
            <a:p>
              <a:pPr algn="ctr">
                <a:defRPr/>
              </a:pPr>
              <a:r>
                <a:rPr lang="zh-CN" altLang="en-US" sz="1600" b="1" spc="300" dirty="0">
                  <a:solidFill>
                    <a:srgbClr val="FBFFFE"/>
                  </a:solidFill>
                  <a:latin typeface="微软雅黑" panose="020B0503020204020204" charset="-122"/>
                  <a:ea typeface="微软雅黑" panose="020B0503020204020204" charset="-122"/>
                  <a:sym typeface="+mn-ea"/>
                  <a:hlinkClick r:id="rId3" tooltip="" action="ppaction://hlinkfile"/>
                </a:rPr>
                <a:t>演示</a:t>
              </a:r>
              <a:r>
                <a:rPr lang="zh-CN" altLang="en-US" sz="1600" b="1" spc="300" dirty="0" smtClean="0">
                  <a:solidFill>
                    <a:srgbClr val="FBFFFE"/>
                  </a:solidFill>
                  <a:latin typeface="微软雅黑" panose="020B0503020204020204" charset="-122"/>
                  <a:ea typeface="微软雅黑" panose="020B0503020204020204" charset="-122"/>
                  <a:sym typeface="+mn-ea"/>
                  <a:hlinkClick r:id="rId3" tooltip="" action="ppaction://hlinkfile"/>
                </a:rPr>
                <a:t>示例</a:t>
              </a:r>
              <a:r>
                <a:rPr lang="en-US" altLang="zh-CN" sz="1600" b="1" spc="300" dirty="0">
                  <a:solidFill>
                    <a:srgbClr val="FBFFFE"/>
                  </a:solidFill>
                  <a:latin typeface="微软雅黑" panose="020B0503020204020204" charset="-122"/>
                  <a:ea typeface="微软雅黑" panose="020B0503020204020204" charset="-122"/>
                  <a:sym typeface="+mn-ea"/>
                  <a:hlinkClick r:id="rId3" tooltip="" action="ppaction://hlinkfile"/>
                </a:rPr>
                <a:t>6</a:t>
              </a:r>
              <a:r>
                <a:rPr lang="zh-CN" altLang="en-US" sz="1600" b="1" spc="300" dirty="0" smtClean="0">
                  <a:solidFill>
                    <a:srgbClr val="FBFFFE"/>
                  </a:solidFill>
                  <a:latin typeface="微软雅黑" panose="020B0503020204020204" charset="-122"/>
                  <a:ea typeface="微软雅黑" panose="020B0503020204020204" charset="-122"/>
                  <a:sym typeface="+mn-ea"/>
                  <a:hlinkClick r:id="rId3" tooltip="" action="ppaction://hlinkfile"/>
                </a:rPr>
                <a:t>：</a:t>
              </a:r>
              <a:r>
                <a:rPr lang="en-US" altLang="zh-CN" sz="1600" b="1" spc="300" dirty="0">
                  <a:solidFill>
                    <a:srgbClr val="FBFFFE"/>
                  </a:solidFill>
                  <a:latin typeface="微软雅黑" panose="020B0503020204020204" charset="-122"/>
                  <a:ea typeface="微软雅黑" panose="020B0503020204020204" charset="-122"/>
                  <a:sym typeface="+mn-ea"/>
                  <a:hlinkClick r:id="rId3" tooltip="" action="ppaction://hlinkfile"/>
                </a:rPr>
                <a:t>box-sizing</a:t>
              </a:r>
              <a:endParaRPr lang="zh-CN" altLang="en-US" sz="1600" b="1" spc="300" dirty="0">
                <a:solidFill>
                  <a:srgbClr val="FBFFFE"/>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right)">
                                      <p:cBhvr>
                                        <p:cTn id="27" dur="500"/>
                                        <p:tgtEl>
                                          <p:spTgt spid="18"/>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par>
                          <p:cTn id="36" fill="hold">
                            <p:stCondLst>
                              <p:cond delay="4000"/>
                            </p:stCondLst>
                            <p:childTnLst>
                              <p:par>
                                <p:cTn id="37" presetID="22" presetClass="entr" presetSubtype="2"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right)">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wipe(left)">
                                      <p:cBhvr>
                                        <p:cTn id="44" dur="500"/>
                                        <p:tgtEl>
                                          <p:spTgt spid="3">
                                            <p:txEl>
                                              <p:pRg st="6" end="6"/>
                                            </p:txEl>
                                          </p:spTgt>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left)">
                                      <p:cBhvr>
                                        <p:cTn id="48" dur="500"/>
                                        <p:tgtEl>
                                          <p:spTgt spid="3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left)">
                                      <p:cBhvr>
                                        <p:cTn id="5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7" grpId="0" bldLvl="0" animBg="1"/>
      <p:bldP spid="20" grpId="0" bldLvl="0" animBg="1"/>
      <p:bldP spid="28" grpId="0" bldLvl="0" animBg="1"/>
      <p:bldP spid="29"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4370" y="292735"/>
            <a:ext cx="3317875" cy="523240"/>
          </a:xfrm>
        </p:spPr>
        <p:txBody>
          <a:bodyPr>
            <a:normAutofit fontScale="90000"/>
          </a:bodyPr>
          <a:lstStyle/>
          <a:p>
            <a:r>
              <a:rPr lang="en-US" altLang="zh-CN" dirty="0" smtClean="0"/>
              <a:t>box-sizing2-2</a:t>
            </a:r>
            <a:r>
              <a:rPr lang="zh-CN" altLang="en-US" dirty="0" smtClean="0"/>
              <a:t> </a:t>
            </a:r>
            <a:endParaRPr lang="zh-CN" altLang="en-US" dirty="0"/>
          </a:p>
        </p:txBody>
      </p:sp>
      <p:sp>
        <p:nvSpPr>
          <p:cNvPr id="3" name="内容占位符 2"/>
          <p:cNvSpPr>
            <a:spLocks noGrp="1"/>
          </p:cNvSpPr>
          <p:nvPr>
            <p:ph idx="1"/>
          </p:nvPr>
        </p:nvSpPr>
        <p:spPr/>
        <p:txBody>
          <a:bodyPr/>
          <a:lstStyle/>
          <a:p>
            <a:r>
              <a:rPr lang="zh-CN" altLang="en-US" dirty="0" smtClean="0"/>
              <a:t>下面分别使用什么属性值实现？</a:t>
            </a:r>
            <a:endParaRPr lang="en-US" altLang="zh-CN" dirty="0" smtClean="0"/>
          </a:p>
        </p:txBody>
      </p:sp>
      <p:pic>
        <p:nvPicPr>
          <p:cNvPr id="18" name="Picture 2" descr="C:\Users\yaling.he\Desktop\2016-12-06_141452.bmp"/>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19736" y="1844821"/>
            <a:ext cx="2952328" cy="4756297"/>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组合 23"/>
          <p:cNvGrpSpPr/>
          <p:nvPr/>
        </p:nvGrpSpPr>
        <p:grpSpPr>
          <a:xfrm>
            <a:off x="1629836" y="764704"/>
            <a:ext cx="1050633" cy="528644"/>
            <a:chOff x="928662" y="2571744"/>
            <a:chExt cx="1050633" cy="528644"/>
          </a:xfrm>
        </p:grpSpPr>
        <p:sp>
          <p:nvSpPr>
            <p:cNvPr id="25" name="TextBox 13"/>
            <p:cNvSpPr txBox="1"/>
            <p:nvPr/>
          </p:nvSpPr>
          <p:spPr bwMode="auto">
            <a:xfrm>
              <a:off x="1285875" y="2623215"/>
              <a:ext cx="693420" cy="398780"/>
            </a:xfrm>
            <a:prstGeom prst="rect">
              <a:avLst/>
            </a:prstGeom>
            <a:noFill/>
            <a:effectLst>
              <a:outerShdw blurRad="25400" dist="12700" dir="5400000" algn="t" rotWithShape="0">
                <a:prstClr val="black">
                  <a:alpha val="40000"/>
                </a:prstClr>
              </a:outerShdw>
            </a:effec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000" b="1" dirty="0" smtClean="0">
                  <a:latin typeface="黑体" panose="02010609060101010101" charset="-122"/>
                  <a:ea typeface="黑体" panose="02010609060101010101" charset="-122"/>
                </a:rPr>
                <a:t>思考</a:t>
              </a:r>
              <a:endParaRPr lang="zh-CN" altLang="en-US" sz="2000" b="1" dirty="0">
                <a:latin typeface="黑体" panose="02010609060101010101" charset="-122"/>
                <a:ea typeface="黑体" panose="02010609060101010101" charset="-122"/>
              </a:endParaRPr>
            </a:p>
          </p:txBody>
        </p:sp>
        <p:pic>
          <p:nvPicPr>
            <p:cNvPr id="26" name="Picture 4" descr="\\prdsoftlab\Softlab\034\07.png"/>
            <p:cNvPicPr>
              <a:picLocks noChangeAspect="1" noChangeArrowheads="1"/>
            </p:cNvPicPr>
            <p:nvPr/>
          </p:nvPicPr>
          <p:blipFill>
            <a:blip r:embed="rId2" cstate="print"/>
            <a:srcRect/>
            <a:stretch>
              <a:fillRect/>
            </a:stretch>
          </p:blipFill>
          <p:spPr bwMode="auto">
            <a:xfrm>
              <a:off x="928662" y="2571744"/>
              <a:ext cx="528644" cy="528644"/>
            </a:xfrm>
            <a:prstGeom prst="rect">
              <a:avLst/>
            </a:prstGeom>
            <a:noFill/>
          </p:spPr>
        </p:pic>
      </p:grpSp>
      <p:sp>
        <p:nvSpPr>
          <p:cNvPr id="27" name="AutoShape 16"/>
          <p:cNvSpPr>
            <a:spLocks noChangeArrowheads="1"/>
          </p:cNvSpPr>
          <p:nvPr/>
        </p:nvSpPr>
        <p:spPr bwMode="auto">
          <a:xfrm>
            <a:off x="7957368" y="2793071"/>
            <a:ext cx="1595016" cy="408192"/>
          </a:xfrm>
          <a:prstGeom prst="wedgeRoundRectCallout">
            <a:avLst>
              <a:gd name="adj1" fmla="val 50272"/>
              <a:gd name="adj2" fmla="val 43898"/>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spcBef>
                <a:spcPct val="20000"/>
              </a:spcBef>
              <a:buClr>
                <a:srgbClr val="233DA9"/>
              </a:buClr>
              <a:buSzPct val="80000"/>
              <a:defRPr/>
            </a:pPr>
            <a:r>
              <a:rPr lang="en-US" altLang="zh-CN" b="1" kern="0" dirty="0">
                <a:solidFill>
                  <a:schemeClr val="bg1"/>
                </a:solidFill>
                <a:latin typeface="Arial" panose="020B0604020202020204"/>
                <a:ea typeface="黑体" panose="02010609060101010101" charset="-122"/>
              </a:rPr>
              <a:t>content-box</a:t>
            </a:r>
            <a:endParaRPr lang="zh-CN" altLang="en-US" b="1" kern="0" dirty="0">
              <a:solidFill>
                <a:schemeClr val="bg1"/>
              </a:solidFill>
              <a:latin typeface="Arial" panose="020B0604020202020204"/>
              <a:ea typeface="黑体" panose="02010609060101010101" charset="-122"/>
            </a:endParaRPr>
          </a:p>
        </p:txBody>
      </p:sp>
      <p:sp>
        <p:nvSpPr>
          <p:cNvPr id="28" name="Line 12"/>
          <p:cNvSpPr>
            <a:spLocks noChangeShapeType="1"/>
          </p:cNvSpPr>
          <p:nvPr/>
        </p:nvSpPr>
        <p:spPr bwMode="auto">
          <a:xfrm flipH="1">
            <a:off x="6528048" y="2996952"/>
            <a:ext cx="1440160" cy="144016"/>
          </a:xfrm>
          <a:prstGeom prst="line">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lstStyle>
            <a:defPPr>
              <a:defRPr lang="en-US"/>
            </a:defPPr>
            <a:lvl1pPr algn="ctr" rtl="0" fontAlgn="base">
              <a:spcBef>
                <a:spcPct val="0"/>
              </a:spcBef>
              <a:spcAft>
                <a:spcPct val="0"/>
              </a:spcAft>
              <a:defRPr kern="1200">
                <a:solidFill>
                  <a:schemeClr val="tx1"/>
                </a:solidFill>
                <a:latin typeface="+mn-lt"/>
                <a:ea typeface="+mn-ea"/>
                <a:cs typeface="+mn-cs"/>
              </a:defRPr>
            </a:lvl1pPr>
            <a:lvl2pPr marL="457200" algn="ctr" rtl="0" fontAlgn="base">
              <a:spcBef>
                <a:spcPct val="0"/>
              </a:spcBef>
              <a:spcAft>
                <a:spcPct val="0"/>
              </a:spcAft>
              <a:defRPr kern="1200">
                <a:solidFill>
                  <a:schemeClr val="tx1"/>
                </a:solidFill>
                <a:latin typeface="+mn-lt"/>
                <a:ea typeface="+mn-ea"/>
                <a:cs typeface="+mn-cs"/>
              </a:defRPr>
            </a:lvl2pPr>
            <a:lvl3pPr marL="914400" algn="ctr" rtl="0" fontAlgn="base">
              <a:spcBef>
                <a:spcPct val="0"/>
              </a:spcBef>
              <a:spcAft>
                <a:spcPct val="0"/>
              </a:spcAft>
              <a:defRPr kern="1200">
                <a:solidFill>
                  <a:schemeClr val="tx1"/>
                </a:solidFill>
                <a:latin typeface="+mn-lt"/>
                <a:ea typeface="+mn-ea"/>
                <a:cs typeface="+mn-cs"/>
              </a:defRPr>
            </a:lvl3pPr>
            <a:lvl4pPr marL="1371600" algn="ctr" rtl="0" fontAlgn="base">
              <a:spcBef>
                <a:spcPct val="0"/>
              </a:spcBef>
              <a:spcAft>
                <a:spcPct val="0"/>
              </a:spcAft>
              <a:defRPr kern="1200">
                <a:solidFill>
                  <a:schemeClr val="tx1"/>
                </a:solidFill>
                <a:latin typeface="+mn-lt"/>
                <a:ea typeface="+mn-ea"/>
                <a:cs typeface="+mn-cs"/>
              </a:defRPr>
            </a:lvl4pPr>
            <a:lvl5pPr marL="1828800" algn="ctr"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defRPr/>
            </a:pPr>
            <a:endParaRPr lang="zh-CN" altLang="en-US"/>
          </a:p>
        </p:txBody>
      </p:sp>
      <p:sp>
        <p:nvSpPr>
          <p:cNvPr id="29" name="AutoShape 16"/>
          <p:cNvSpPr>
            <a:spLocks noChangeArrowheads="1"/>
          </p:cNvSpPr>
          <p:nvPr/>
        </p:nvSpPr>
        <p:spPr bwMode="auto">
          <a:xfrm>
            <a:off x="7752184" y="5176057"/>
            <a:ext cx="1512168" cy="408192"/>
          </a:xfrm>
          <a:prstGeom prst="wedgeRoundRectCallout">
            <a:avLst>
              <a:gd name="adj1" fmla="val 50272"/>
              <a:gd name="adj2" fmla="val 43898"/>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spcBef>
                <a:spcPct val="20000"/>
              </a:spcBef>
              <a:buClr>
                <a:srgbClr val="233DA9"/>
              </a:buClr>
              <a:buSzPct val="80000"/>
              <a:defRPr/>
            </a:pPr>
            <a:r>
              <a:rPr lang="en-US" altLang="zh-CN" b="1" kern="0" dirty="0">
                <a:solidFill>
                  <a:schemeClr val="bg1"/>
                </a:solidFill>
                <a:latin typeface="Arial" panose="020B0604020202020204"/>
                <a:ea typeface="黑体" panose="02010609060101010101" charset="-122"/>
              </a:rPr>
              <a:t>border-box</a:t>
            </a:r>
            <a:endParaRPr lang="zh-CN" altLang="en-US" b="1" kern="0" dirty="0">
              <a:solidFill>
                <a:schemeClr val="bg1"/>
              </a:solidFill>
              <a:latin typeface="Arial" panose="020B0604020202020204"/>
              <a:ea typeface="黑体" panose="02010609060101010101" charset="-122"/>
            </a:endParaRPr>
          </a:p>
        </p:txBody>
      </p:sp>
      <p:sp>
        <p:nvSpPr>
          <p:cNvPr id="30" name="Line 12"/>
          <p:cNvSpPr>
            <a:spLocks noChangeShapeType="1"/>
          </p:cNvSpPr>
          <p:nvPr/>
        </p:nvSpPr>
        <p:spPr bwMode="auto">
          <a:xfrm flipH="1">
            <a:off x="6312024" y="5379938"/>
            <a:ext cx="1440160" cy="144016"/>
          </a:xfrm>
          <a:prstGeom prst="line">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lstStyle>
            <a:defPPr>
              <a:defRPr lang="en-US"/>
            </a:defPPr>
            <a:lvl1pPr algn="ctr" rtl="0" fontAlgn="base">
              <a:spcBef>
                <a:spcPct val="0"/>
              </a:spcBef>
              <a:spcAft>
                <a:spcPct val="0"/>
              </a:spcAft>
              <a:defRPr kern="1200">
                <a:solidFill>
                  <a:schemeClr val="tx1"/>
                </a:solidFill>
                <a:latin typeface="+mn-lt"/>
                <a:ea typeface="+mn-ea"/>
                <a:cs typeface="+mn-cs"/>
              </a:defRPr>
            </a:lvl1pPr>
            <a:lvl2pPr marL="457200" algn="ctr" rtl="0" fontAlgn="base">
              <a:spcBef>
                <a:spcPct val="0"/>
              </a:spcBef>
              <a:spcAft>
                <a:spcPct val="0"/>
              </a:spcAft>
              <a:defRPr kern="1200">
                <a:solidFill>
                  <a:schemeClr val="tx1"/>
                </a:solidFill>
                <a:latin typeface="+mn-lt"/>
                <a:ea typeface="+mn-ea"/>
                <a:cs typeface="+mn-cs"/>
              </a:defRPr>
            </a:lvl2pPr>
            <a:lvl3pPr marL="914400" algn="ctr" rtl="0" fontAlgn="base">
              <a:spcBef>
                <a:spcPct val="0"/>
              </a:spcBef>
              <a:spcAft>
                <a:spcPct val="0"/>
              </a:spcAft>
              <a:defRPr kern="1200">
                <a:solidFill>
                  <a:schemeClr val="tx1"/>
                </a:solidFill>
                <a:latin typeface="+mn-lt"/>
                <a:ea typeface="+mn-ea"/>
                <a:cs typeface="+mn-cs"/>
              </a:defRPr>
            </a:lvl3pPr>
            <a:lvl4pPr marL="1371600" algn="ctr" rtl="0" fontAlgn="base">
              <a:spcBef>
                <a:spcPct val="0"/>
              </a:spcBef>
              <a:spcAft>
                <a:spcPct val="0"/>
              </a:spcAft>
              <a:defRPr kern="1200">
                <a:solidFill>
                  <a:schemeClr val="tx1"/>
                </a:solidFill>
                <a:latin typeface="+mn-lt"/>
                <a:ea typeface="+mn-ea"/>
                <a:cs typeface="+mn-cs"/>
              </a:defRPr>
            </a:lvl4pPr>
            <a:lvl5pPr marL="1828800" algn="ctr"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defRPr/>
            </a:pPr>
            <a:endParaRPr lang="zh-CN" altLang="en-US"/>
          </a:p>
        </p:txBody>
      </p:sp>
      <p:sp>
        <p:nvSpPr>
          <p:cNvPr id="4" name="灯片编号占位符 3"/>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right)">
                                      <p:cBhvr>
                                        <p:cTn id="11" dur="500"/>
                                        <p:tgtEl>
                                          <p:spTgt spid="2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right)">
                                      <p:cBhvr>
                                        <p:cTn id="1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9"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a:xfrm>
            <a:off x="838508" y="333988"/>
            <a:ext cx="5749935" cy="523220"/>
          </a:xfrm>
        </p:spPr>
        <p:txBody>
          <a:bodyPr>
            <a:normAutofit fontScale="90000"/>
          </a:bodyPr>
          <a:lstStyle/>
          <a:p>
            <a:r>
              <a:rPr lang="zh-CN" altLang="en-US" smtClean="0"/>
              <a:t>学生操作</a:t>
            </a:r>
            <a:r>
              <a:rPr lang="en-US" altLang="zh-CN" smtClean="0"/>
              <a:t>—</a:t>
            </a:r>
            <a:r>
              <a:rPr lang="zh-CN" altLang="en-US" smtClean="0"/>
              <a:t>课程导航</a:t>
            </a:r>
            <a:r>
              <a:rPr lang="en-US" altLang="zh-CN" smtClean="0"/>
              <a:t>2-1</a:t>
            </a:r>
            <a:endParaRPr lang="zh-CN" altLang="en-US" dirty="0" smtClean="0"/>
          </a:p>
        </p:txBody>
      </p:sp>
      <p:sp>
        <p:nvSpPr>
          <p:cNvPr id="23555" name="内容占位符 2"/>
          <p:cNvSpPr>
            <a:spLocks noGrp="1"/>
          </p:cNvSpPr>
          <p:nvPr>
            <p:ph idx="1"/>
          </p:nvPr>
        </p:nvSpPr>
        <p:spPr>
          <a:xfrm>
            <a:off x="2308254" y="1214422"/>
            <a:ext cx="5659954" cy="5143536"/>
          </a:xfrm>
        </p:spPr>
        <p:txBody>
          <a:bodyPr/>
          <a:lstStyle/>
          <a:p>
            <a:r>
              <a:rPr lang="zh-CN" altLang="en-US" dirty="0" smtClean="0"/>
              <a:t>训练要点</a:t>
            </a:r>
            <a:endParaRPr lang="zh-CN" altLang="en-US" dirty="0" smtClean="0"/>
          </a:p>
          <a:p>
            <a:pPr lvl="1"/>
            <a:r>
              <a:rPr lang="zh-CN" altLang="en-US" dirty="0" smtClean="0"/>
              <a:t>使用</a:t>
            </a:r>
            <a:r>
              <a:rPr lang="en-US" altLang="zh-CN" dirty="0" smtClean="0"/>
              <a:t>div</a:t>
            </a:r>
            <a:r>
              <a:rPr lang="zh-CN" altLang="en-US" dirty="0" smtClean="0"/>
              <a:t>和列表制作课程导航</a:t>
            </a:r>
            <a:endParaRPr lang="zh-CN" altLang="en-US" dirty="0" smtClean="0"/>
          </a:p>
          <a:p>
            <a:pPr lvl="1"/>
            <a:r>
              <a:rPr lang="zh-CN" altLang="en-US" dirty="0" smtClean="0"/>
              <a:t>使用</a:t>
            </a:r>
            <a:r>
              <a:rPr lang="en-US" altLang="zh-CN" dirty="0" smtClean="0"/>
              <a:t>border</a:t>
            </a:r>
            <a:r>
              <a:rPr lang="zh-CN" altLang="en-US" dirty="0" smtClean="0"/>
              <a:t>属性设置边框样式</a:t>
            </a:r>
            <a:endParaRPr lang="zh-CN" altLang="en-US" dirty="0" smtClean="0"/>
          </a:p>
          <a:p>
            <a:pPr lvl="1"/>
            <a:r>
              <a:rPr lang="zh-CN" altLang="en-US" dirty="0" smtClean="0"/>
              <a:t>使用</a:t>
            </a:r>
            <a:r>
              <a:rPr lang="en-US" altLang="zh-CN" dirty="0" smtClean="0"/>
              <a:t>margin</a:t>
            </a:r>
            <a:r>
              <a:rPr lang="zh-CN" altLang="en-US" dirty="0" smtClean="0"/>
              <a:t>和</a:t>
            </a:r>
            <a:r>
              <a:rPr lang="en-US" altLang="zh-CN" dirty="0" smtClean="0"/>
              <a:t>padding</a:t>
            </a:r>
            <a:r>
              <a:rPr lang="zh-CN" altLang="en-US" dirty="0" smtClean="0"/>
              <a:t>消除外边距和内边距</a:t>
            </a:r>
            <a:endParaRPr lang="zh-CN" altLang="en-US" dirty="0" smtClean="0"/>
          </a:p>
          <a:p>
            <a:r>
              <a:rPr lang="zh-CN" altLang="en-US" dirty="0" smtClean="0"/>
              <a:t>需求说明</a:t>
            </a:r>
            <a:endParaRPr lang="en-US" altLang="zh-CN" dirty="0" smtClean="0"/>
          </a:p>
          <a:p>
            <a:pPr lvl="1"/>
            <a:r>
              <a:rPr lang="zh-CN" altLang="en-US" dirty="0" smtClean="0"/>
              <a:t>使用标题标签实现课程导航标题，使用无序列表实现课程导航列表</a:t>
            </a:r>
            <a:endParaRPr lang="en-US" altLang="zh-CN" dirty="0" smtClean="0"/>
          </a:p>
          <a:p>
            <a:pPr lvl="1"/>
            <a:r>
              <a:rPr lang="zh-CN" altLang="en-US" dirty="0" smtClean="0"/>
              <a:t>课程导航前的图标和每个课程导航右侧的三角图标使用背景图像的方式实现</a:t>
            </a:r>
            <a:endParaRPr lang="zh-CN" altLang="en-US" dirty="0" smtClean="0"/>
          </a:p>
        </p:txBody>
      </p:sp>
      <p:grpSp>
        <p:nvGrpSpPr>
          <p:cNvPr id="20" name="组合 19"/>
          <p:cNvGrpSpPr/>
          <p:nvPr/>
        </p:nvGrpSpPr>
        <p:grpSpPr>
          <a:xfrm>
            <a:off x="1666844" y="857232"/>
            <a:ext cx="1102346" cy="500066"/>
            <a:chOff x="6072198" y="1142984"/>
            <a:chExt cx="1102346" cy="500066"/>
          </a:xfrm>
        </p:grpSpPr>
        <p:pic>
          <p:nvPicPr>
            <p:cNvPr id="24" name="Picture 13" descr="C:\Users\meng.zhang\Desktop\ACCP7.0模版图标规范\ge_pad.png"/>
            <p:cNvPicPr>
              <a:picLocks noChangeAspect="1" noChangeArrowheads="1"/>
            </p:cNvPicPr>
            <p:nvPr/>
          </p:nvPicPr>
          <p:blipFill>
            <a:blip r:embed="rId1"/>
            <a:srcRect/>
            <a:stretch>
              <a:fillRect/>
            </a:stretch>
          </p:blipFill>
          <p:spPr bwMode="auto">
            <a:xfrm>
              <a:off x="6072198" y="1142984"/>
              <a:ext cx="500066" cy="500066"/>
            </a:xfrm>
            <a:prstGeom prst="rect">
              <a:avLst/>
            </a:prstGeom>
            <a:noFill/>
          </p:spPr>
        </p:pic>
        <p:sp>
          <p:nvSpPr>
            <p:cNvPr id="25" name="TextBox 24"/>
            <p:cNvSpPr txBox="1"/>
            <p:nvPr/>
          </p:nvSpPr>
          <p:spPr>
            <a:xfrm>
              <a:off x="6481124" y="1172167"/>
              <a:ext cx="693420" cy="39878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smtClean="0">
                  <a:solidFill>
                    <a:schemeClr val="tx1"/>
                  </a:solidFill>
                  <a:latin typeface="黑体" panose="02010609060101010101" charset="-122"/>
                  <a:ea typeface="黑体" panose="02010609060101010101" charset="-122"/>
                </a:rPr>
                <a:t>指导</a:t>
              </a:r>
              <a:endParaRPr lang="zh-CN" altLang="en-US" sz="2000" b="1" dirty="0">
                <a:solidFill>
                  <a:schemeClr val="tx1"/>
                </a:solidFill>
                <a:latin typeface="黑体" panose="02010609060101010101" charset="-122"/>
                <a:ea typeface="黑体" panose="02010609060101010101" charset="-122"/>
              </a:endParaRPr>
            </a:p>
          </p:txBody>
        </p:sp>
      </p:grpSp>
      <p:grpSp>
        <p:nvGrpSpPr>
          <p:cNvPr id="15" name="组合 16"/>
          <p:cNvGrpSpPr/>
          <p:nvPr/>
        </p:nvGrpSpPr>
        <p:grpSpPr bwMode="auto">
          <a:xfrm>
            <a:off x="4310698" y="5819792"/>
            <a:ext cx="2714625" cy="428625"/>
            <a:chOff x="3143240" y="5143512"/>
            <a:chExt cx="2714644" cy="428628"/>
          </a:xfrm>
        </p:grpSpPr>
        <p:sp>
          <p:nvSpPr>
            <p:cNvPr id="16" name="圆角矩形 15"/>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7" name="圆角矩形 16"/>
            <p:cNvSpPr/>
            <p:nvPr/>
          </p:nvSpPr>
          <p:spPr bwMode="auto">
            <a:xfrm>
              <a:off x="3714744" y="5143512"/>
              <a:ext cx="2143140"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8" name="Picture 8" descr="说话气泡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p:nvPr/>
          </p:nvSpPr>
          <p:spPr bwMode="auto">
            <a:xfrm>
              <a:off x="3970969" y="5187962"/>
              <a:ext cx="1630691" cy="337187"/>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charset="-122"/>
                  <a:ea typeface="微软雅黑" panose="020B0503020204020204" charset="-122"/>
                </a:rPr>
                <a:t>讲解需求说明</a:t>
              </a:r>
              <a:endParaRPr lang="zh-CN" altLang="en-US" sz="1600" b="1" spc="300" dirty="0">
                <a:solidFill>
                  <a:srgbClr val="FBFFFE"/>
                </a:solidFill>
                <a:latin typeface="微软雅黑" panose="020B0503020204020204" charset="-122"/>
                <a:ea typeface="微软雅黑" panose="020B0503020204020204" charset="-122"/>
              </a:endParaRPr>
            </a:p>
          </p:txBody>
        </p:sp>
      </p:grpSp>
      <p:pic>
        <p:nvPicPr>
          <p:cNvPr id="2" name="图片 1" descr="捕获"/>
          <p:cNvPicPr>
            <a:picLocks noChangeAspect="1"/>
          </p:cNvPicPr>
          <p:nvPr/>
        </p:nvPicPr>
        <p:blipFill>
          <a:blip r:embed="rId3"/>
          <a:stretch>
            <a:fillRect/>
          </a:stretch>
        </p:blipFill>
        <p:spPr>
          <a:xfrm>
            <a:off x="8726805" y="737870"/>
            <a:ext cx="2240280" cy="3147060"/>
          </a:xfrm>
          <a:prstGeom prst="rect">
            <a:avLst/>
          </a:prstGeom>
        </p:spPr>
      </p:pic>
      <p:sp>
        <p:nvSpPr>
          <p:cNvPr id="4" name="灯片编号占位符 3"/>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a:xfrm>
            <a:off x="629285" y="225425"/>
            <a:ext cx="7545070" cy="523240"/>
          </a:xfrm>
        </p:spPr>
        <p:txBody>
          <a:bodyPr>
            <a:normAutofit fontScale="90000"/>
          </a:bodyPr>
          <a:lstStyle/>
          <a:p>
            <a:r>
              <a:rPr lang="zh-CN" altLang="en-US" dirty="0" smtClean="0"/>
              <a:t>学生操作</a:t>
            </a:r>
            <a:r>
              <a:rPr lang="en-US" altLang="zh-CN" dirty="0" smtClean="0"/>
              <a:t>—</a:t>
            </a:r>
            <a:r>
              <a:rPr lang="zh-CN" altLang="en-US" dirty="0" smtClean="0"/>
              <a:t>课程导航</a:t>
            </a:r>
            <a:r>
              <a:rPr lang="en-US" altLang="zh-CN" dirty="0" smtClean="0"/>
              <a:t>2-2</a:t>
            </a:r>
            <a:endParaRPr lang="zh-CN" altLang="en-US" dirty="0" smtClean="0"/>
          </a:p>
        </p:txBody>
      </p:sp>
      <p:sp>
        <p:nvSpPr>
          <p:cNvPr id="23555" name="内容占位符 2"/>
          <p:cNvSpPr>
            <a:spLocks noGrp="1"/>
          </p:cNvSpPr>
          <p:nvPr>
            <p:ph idx="1"/>
          </p:nvPr>
        </p:nvSpPr>
        <p:spPr/>
        <p:txBody>
          <a:bodyPr/>
          <a:lstStyle/>
          <a:p>
            <a:r>
              <a:rPr lang="zh-CN" altLang="en-US" dirty="0" smtClean="0"/>
              <a:t>实现思路</a:t>
            </a:r>
            <a:endParaRPr lang="zh-CN" altLang="en-US" dirty="0" smtClean="0"/>
          </a:p>
          <a:p>
            <a:pPr lvl="1"/>
            <a:r>
              <a:rPr lang="zh-CN" altLang="en-US" dirty="0" smtClean="0"/>
              <a:t>使用并集选择器设置</a:t>
            </a:r>
            <a:r>
              <a:rPr lang="en-US" altLang="zh-CN" dirty="0" smtClean="0"/>
              <a:t>body</a:t>
            </a:r>
            <a:r>
              <a:rPr lang="zh-CN" altLang="en-US" dirty="0" smtClean="0"/>
              <a:t>、</a:t>
            </a:r>
            <a:r>
              <a:rPr lang="en-US" altLang="zh-CN" dirty="0" err="1" smtClean="0"/>
              <a:t>ul</a:t>
            </a:r>
            <a:r>
              <a:rPr lang="zh-CN" altLang="en-US" dirty="0" smtClean="0"/>
              <a:t>、</a:t>
            </a:r>
            <a:r>
              <a:rPr lang="en-US" altLang="zh-CN" dirty="0" smtClean="0"/>
              <a:t>li</a:t>
            </a:r>
            <a:r>
              <a:rPr lang="zh-CN" altLang="en-US" dirty="0" smtClean="0"/>
              <a:t>、</a:t>
            </a:r>
            <a:r>
              <a:rPr lang="en-US" altLang="zh-CN" dirty="0" smtClean="0"/>
              <a:t>h1</a:t>
            </a:r>
            <a:r>
              <a:rPr lang="zh-CN" altLang="en-US" dirty="0" smtClean="0"/>
              <a:t>标签的内、外边距均为</a:t>
            </a:r>
            <a:r>
              <a:rPr lang="en-US" altLang="zh-CN" dirty="0" smtClean="0"/>
              <a:t>0px</a:t>
            </a:r>
            <a:endParaRPr lang="zh-CN" altLang="en-US" dirty="0" smtClean="0"/>
          </a:p>
          <a:p>
            <a:pPr lvl="1"/>
            <a:r>
              <a:rPr lang="zh-CN" altLang="en-US" dirty="0" smtClean="0"/>
              <a:t>使用</a:t>
            </a:r>
            <a:r>
              <a:rPr lang="en-US" altLang="zh-CN" dirty="0" smtClean="0"/>
              <a:t>border</a:t>
            </a:r>
            <a:r>
              <a:rPr lang="zh-CN" altLang="en-US" dirty="0" smtClean="0"/>
              <a:t>属性设置课程导航边框样式，使用</a:t>
            </a:r>
            <a:r>
              <a:rPr lang="en-US" altLang="zh-CN" dirty="0" smtClean="0"/>
              <a:t>border-top</a:t>
            </a:r>
            <a:r>
              <a:rPr lang="zh-CN" altLang="en-US" dirty="0" smtClean="0"/>
              <a:t>属性设置导航列表上边框的样式</a:t>
            </a:r>
            <a:endParaRPr lang="zh-CN" altLang="en-US" dirty="0" smtClean="0"/>
          </a:p>
          <a:p>
            <a:pPr lvl="1"/>
            <a:r>
              <a:rPr lang="zh-CN" altLang="en-US" dirty="0" smtClean="0"/>
              <a:t>用</a:t>
            </a:r>
            <a:r>
              <a:rPr lang="en-US" altLang="zh-CN" dirty="0" smtClean="0"/>
              <a:t>margin</a:t>
            </a:r>
            <a:r>
              <a:rPr lang="zh-CN" altLang="en-US" dirty="0" smtClean="0"/>
              <a:t>属性设置课程列表居中显示</a:t>
            </a:r>
            <a:endParaRPr lang="zh-CN" altLang="en-US" dirty="0" smtClean="0"/>
          </a:p>
          <a:p>
            <a:pPr lvl="1"/>
            <a:r>
              <a:rPr lang="zh-CN" altLang="en-US" dirty="0" smtClean="0"/>
              <a:t>使用</a:t>
            </a:r>
            <a:r>
              <a:rPr lang="en-US" altLang="zh-CN" dirty="0" smtClean="0"/>
              <a:t>background</a:t>
            </a:r>
            <a:r>
              <a:rPr lang="zh-CN" altLang="en-US" dirty="0" smtClean="0"/>
              <a:t>设置课程导航图标和导航列表图标</a:t>
            </a:r>
            <a:endParaRPr lang="zh-CN" altLang="en-US" dirty="0" smtClean="0"/>
          </a:p>
        </p:txBody>
      </p:sp>
      <p:grpSp>
        <p:nvGrpSpPr>
          <p:cNvPr id="4" name="组合 19"/>
          <p:cNvGrpSpPr/>
          <p:nvPr/>
        </p:nvGrpSpPr>
        <p:grpSpPr>
          <a:xfrm>
            <a:off x="1666844" y="1166477"/>
            <a:ext cx="1102346" cy="500066"/>
            <a:chOff x="6072198" y="1142984"/>
            <a:chExt cx="1102346" cy="500066"/>
          </a:xfrm>
        </p:grpSpPr>
        <p:pic>
          <p:nvPicPr>
            <p:cNvPr id="24" name="Picture 13" descr="C:\Users\meng.zhang\Desktop\ACCP7.0模版图标规范\ge_pad.png"/>
            <p:cNvPicPr>
              <a:picLocks noChangeAspect="1" noChangeArrowheads="1"/>
            </p:cNvPicPr>
            <p:nvPr/>
          </p:nvPicPr>
          <p:blipFill>
            <a:blip r:embed="rId1"/>
            <a:srcRect/>
            <a:stretch>
              <a:fillRect/>
            </a:stretch>
          </p:blipFill>
          <p:spPr bwMode="auto">
            <a:xfrm>
              <a:off x="6072198" y="1142984"/>
              <a:ext cx="500066" cy="500066"/>
            </a:xfrm>
            <a:prstGeom prst="rect">
              <a:avLst/>
            </a:prstGeom>
            <a:noFill/>
          </p:spPr>
        </p:pic>
        <p:sp>
          <p:nvSpPr>
            <p:cNvPr id="25" name="TextBox 24"/>
            <p:cNvSpPr txBox="1"/>
            <p:nvPr/>
          </p:nvSpPr>
          <p:spPr>
            <a:xfrm>
              <a:off x="6481124" y="1172167"/>
              <a:ext cx="693420" cy="39878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smtClean="0">
                  <a:solidFill>
                    <a:schemeClr val="tx1"/>
                  </a:solidFill>
                  <a:latin typeface="黑体" panose="02010609060101010101" charset="-122"/>
                  <a:ea typeface="黑体" panose="02010609060101010101" charset="-122"/>
                </a:rPr>
                <a:t>指导</a:t>
              </a:r>
              <a:endParaRPr lang="zh-CN" altLang="en-US" sz="2000" b="1" dirty="0">
                <a:solidFill>
                  <a:schemeClr val="tx1"/>
                </a:solidFill>
                <a:latin typeface="黑体" panose="02010609060101010101" charset="-122"/>
                <a:ea typeface="黑体" panose="02010609060101010101" charset="-122"/>
              </a:endParaRPr>
            </a:p>
          </p:txBody>
        </p:sp>
      </p:grpSp>
      <p:grpSp>
        <p:nvGrpSpPr>
          <p:cNvPr id="14" name="组合 17"/>
          <p:cNvGrpSpPr/>
          <p:nvPr/>
        </p:nvGrpSpPr>
        <p:grpSpPr bwMode="auto">
          <a:xfrm>
            <a:off x="4655343" y="5878036"/>
            <a:ext cx="2786063" cy="428625"/>
            <a:chOff x="3714744" y="5143512"/>
            <a:chExt cx="2786082" cy="428628"/>
          </a:xfrm>
        </p:grpSpPr>
        <p:sp>
          <p:nvSpPr>
            <p:cNvPr id="15" name="圆角矩形 14"/>
            <p:cNvSpPr/>
            <p:nvPr/>
          </p:nvSpPr>
          <p:spPr bwMode="auto">
            <a:xfrm>
              <a:off x="3714744" y="5143512"/>
              <a:ext cx="2786082"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6" name="TextBox 15"/>
            <p:cNvSpPr txBox="1"/>
            <p:nvPr/>
          </p:nvSpPr>
          <p:spPr bwMode="auto">
            <a:xfrm>
              <a:off x="3973668" y="5187962"/>
              <a:ext cx="2198385" cy="337187"/>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charset="-122"/>
                  <a:ea typeface="微软雅黑" panose="020B0503020204020204" charset="-122"/>
                </a:rPr>
                <a:t>完成时间：</a:t>
              </a:r>
              <a:r>
                <a:rPr lang="en-US" altLang="zh-CN" sz="1600" b="1" spc="300" dirty="0">
                  <a:solidFill>
                    <a:srgbClr val="FBFFFE"/>
                  </a:solidFill>
                  <a:latin typeface="微软雅黑" panose="020B0503020204020204" charset="-122"/>
                  <a:ea typeface="微软雅黑" panose="020B0503020204020204" charset="-122"/>
                </a:rPr>
                <a:t>10</a:t>
              </a:r>
              <a:r>
                <a:rPr lang="zh-CN" altLang="en-US" sz="1600" b="1" spc="300" dirty="0">
                  <a:solidFill>
                    <a:srgbClr val="FBFFFE"/>
                  </a:solidFill>
                  <a:latin typeface="微软雅黑" panose="020B0503020204020204" charset="-122"/>
                  <a:ea typeface="微软雅黑" panose="020B0503020204020204" charset="-122"/>
                </a:rPr>
                <a:t>分钟</a:t>
              </a:r>
              <a:endParaRPr lang="zh-CN" altLang="en-US" sz="1600" b="1" spc="300" dirty="0">
                <a:solidFill>
                  <a:srgbClr val="FBFFFE"/>
                </a:solidFill>
                <a:latin typeface="微软雅黑" panose="020B0503020204020204" charset="-122"/>
                <a:ea typeface="微软雅黑" panose="020B0503020204020204" charset="-122"/>
              </a:endParaRPr>
            </a:p>
          </p:txBody>
        </p:sp>
      </p:grpSp>
      <p:sp>
        <p:nvSpPr>
          <p:cNvPr id="2" name="灯片编号占位符 1"/>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a:xfrm>
            <a:off x="553085" y="315595"/>
            <a:ext cx="7336790" cy="523240"/>
          </a:xfrm>
        </p:spPr>
        <p:txBody>
          <a:bodyPr>
            <a:normAutofit fontScale="90000"/>
          </a:bodyPr>
          <a:lstStyle/>
          <a:p>
            <a:r>
              <a:rPr lang="zh-CN" altLang="en-US" dirty="0" smtClean="0"/>
              <a:t>学员操作</a:t>
            </a:r>
            <a:r>
              <a:rPr lang="en-US" altLang="zh-CN" dirty="0" smtClean="0"/>
              <a:t>—</a:t>
            </a:r>
            <a:r>
              <a:rPr lang="zh-CN" altLang="zh-CN" dirty="0"/>
              <a:t>制作京东快报页面</a:t>
            </a:r>
            <a:endParaRPr lang="zh-CN" altLang="en-US" dirty="0" smtClean="0"/>
          </a:p>
        </p:txBody>
      </p:sp>
      <p:sp>
        <p:nvSpPr>
          <p:cNvPr id="23555" name="内容占位符 2"/>
          <p:cNvSpPr>
            <a:spLocks noGrp="1"/>
          </p:cNvSpPr>
          <p:nvPr>
            <p:ph idx="1"/>
          </p:nvPr>
        </p:nvSpPr>
        <p:spPr>
          <a:xfrm>
            <a:off x="1859915" y="1714500"/>
            <a:ext cx="5904865" cy="4395470"/>
          </a:xfrm>
        </p:spPr>
        <p:txBody>
          <a:bodyPr/>
          <a:lstStyle/>
          <a:p>
            <a:r>
              <a:rPr lang="zh-CN" altLang="en-US" dirty="0" smtClean="0"/>
              <a:t>需求说明</a:t>
            </a:r>
            <a:endParaRPr lang="en-US" altLang="zh-CN" dirty="0" smtClean="0"/>
          </a:p>
          <a:p>
            <a:pPr lvl="1"/>
            <a:r>
              <a:rPr lang="zh-CN" altLang="en-US" dirty="0" smtClean="0"/>
              <a:t>页面外边距</a:t>
            </a:r>
            <a:r>
              <a:rPr lang="en-US" altLang="zh-CN" dirty="0" smtClean="0"/>
              <a:t>30px</a:t>
            </a:r>
            <a:r>
              <a:rPr lang="zh-CN" altLang="en-US" dirty="0" smtClean="0"/>
              <a:t>，宽度</a:t>
            </a:r>
            <a:r>
              <a:rPr lang="en-US" altLang="zh-CN" dirty="0" smtClean="0"/>
              <a:t>230px</a:t>
            </a:r>
            <a:r>
              <a:rPr lang="zh-CN" altLang="en-US" dirty="0"/>
              <a:t>，边框为</a:t>
            </a:r>
            <a:r>
              <a:rPr lang="en-US" altLang="zh-CN" dirty="0"/>
              <a:t>1px</a:t>
            </a:r>
            <a:r>
              <a:rPr lang="zh-CN" altLang="en-US" dirty="0" smtClean="0"/>
              <a:t>实线灰色，盒子</a:t>
            </a:r>
            <a:r>
              <a:rPr lang="zh-CN" altLang="en-US" dirty="0"/>
              <a:t>模型的解析方式为</a:t>
            </a:r>
            <a:r>
              <a:rPr lang="en-US" altLang="zh-CN" dirty="0" smtClean="0"/>
              <a:t>border-box</a:t>
            </a:r>
            <a:endParaRPr lang="zh-CN" altLang="en-US" dirty="0"/>
          </a:p>
          <a:p>
            <a:pPr lvl="1"/>
            <a:r>
              <a:rPr lang="zh-CN" altLang="en-US" dirty="0" smtClean="0"/>
              <a:t>标题</a:t>
            </a:r>
            <a:r>
              <a:rPr lang="zh-CN" altLang="en-US" dirty="0"/>
              <a:t>背景颜色为线性</a:t>
            </a:r>
            <a:r>
              <a:rPr lang="zh-CN" altLang="en-US" dirty="0" smtClean="0"/>
              <a:t>渐变，文字</a:t>
            </a:r>
            <a:r>
              <a:rPr lang="zh-CN" altLang="en-US" dirty="0"/>
              <a:t>垂直</a:t>
            </a:r>
            <a:r>
              <a:rPr lang="zh-CN" altLang="en-US" dirty="0" smtClean="0"/>
              <a:t>居中</a:t>
            </a:r>
            <a:endParaRPr lang="en-US" altLang="zh-CN" dirty="0" smtClean="0"/>
          </a:p>
          <a:p>
            <a:pPr lvl="1"/>
            <a:r>
              <a:rPr lang="zh-CN" altLang="en-US" dirty="0" smtClean="0"/>
              <a:t>使用</a:t>
            </a:r>
            <a:r>
              <a:rPr lang="zh-CN" altLang="en-US" dirty="0"/>
              <a:t>无序列表</a:t>
            </a:r>
            <a:r>
              <a:rPr lang="en-US" altLang="zh-CN" dirty="0"/>
              <a:t>&lt;</a:t>
            </a:r>
            <a:r>
              <a:rPr lang="en-US" altLang="zh-CN" dirty="0" err="1"/>
              <a:t>ul</a:t>
            </a:r>
            <a:r>
              <a:rPr lang="en-US" altLang="zh-CN" dirty="0"/>
              <a:t>&gt;</a:t>
            </a:r>
            <a:r>
              <a:rPr lang="zh-CN" altLang="en-US" dirty="0"/>
              <a:t>制作快报</a:t>
            </a:r>
            <a:r>
              <a:rPr lang="zh-CN" altLang="en-US" dirty="0" smtClean="0"/>
              <a:t>列表</a:t>
            </a:r>
            <a:endParaRPr lang="en-US" altLang="zh-CN" dirty="0" smtClean="0"/>
          </a:p>
          <a:p>
            <a:pPr lvl="1"/>
            <a:r>
              <a:rPr lang="zh-CN" altLang="en-US" dirty="0" smtClean="0"/>
              <a:t>列表</a:t>
            </a:r>
            <a:r>
              <a:rPr lang="zh-CN" altLang="en-US" dirty="0"/>
              <a:t>项行高</a:t>
            </a:r>
            <a:r>
              <a:rPr lang="en-US" altLang="zh-CN" dirty="0"/>
              <a:t>26px</a:t>
            </a:r>
            <a:r>
              <a:rPr lang="zh-CN" altLang="en-US" dirty="0"/>
              <a:t>，左右空隙为</a:t>
            </a:r>
            <a:r>
              <a:rPr lang="en-US" altLang="zh-CN" dirty="0" smtClean="0"/>
              <a:t>26px</a:t>
            </a:r>
            <a:endParaRPr lang="zh-CN" altLang="en-US" dirty="0"/>
          </a:p>
          <a:p>
            <a:pPr lvl="1"/>
            <a:r>
              <a:rPr lang="zh-CN" altLang="en-US" dirty="0" smtClean="0"/>
              <a:t>鼠标</a:t>
            </a:r>
            <a:r>
              <a:rPr lang="zh-CN" altLang="en-US" dirty="0"/>
              <a:t>移入列表项的文字时字体颜色变为暗红色</a:t>
            </a:r>
            <a:endParaRPr lang="zh-CN" altLang="en-US" dirty="0"/>
          </a:p>
        </p:txBody>
      </p:sp>
      <p:grpSp>
        <p:nvGrpSpPr>
          <p:cNvPr id="16" name="组合 16"/>
          <p:cNvGrpSpPr/>
          <p:nvPr/>
        </p:nvGrpSpPr>
        <p:grpSpPr bwMode="auto">
          <a:xfrm>
            <a:off x="4439816" y="6429375"/>
            <a:ext cx="2910853" cy="428625"/>
            <a:chOff x="3143240" y="5143512"/>
            <a:chExt cx="2714644" cy="428628"/>
          </a:xfrm>
        </p:grpSpPr>
        <p:sp>
          <p:nvSpPr>
            <p:cNvPr id="17" name="圆角矩形 16"/>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8" name="圆角矩形 17"/>
            <p:cNvSpPr/>
            <p:nvPr/>
          </p:nvSpPr>
          <p:spPr bwMode="auto">
            <a:xfrm>
              <a:off x="3714744" y="5143512"/>
              <a:ext cx="2143140"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9" name="Picture 8" descr="说话气泡new"/>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bwMode="auto">
            <a:xfrm>
              <a:off x="3761222" y="5187962"/>
              <a:ext cx="2050186" cy="337187"/>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charset="-122"/>
                  <a:ea typeface="微软雅黑" panose="020B0503020204020204" charset="-122"/>
                </a:rPr>
                <a:t>完成时间：</a:t>
              </a:r>
              <a:r>
                <a:rPr lang="en-US" altLang="zh-CN" sz="1600" b="1" spc="300" dirty="0">
                  <a:solidFill>
                    <a:srgbClr val="FBFFFE"/>
                  </a:solidFill>
                  <a:latin typeface="微软雅黑" panose="020B0503020204020204" charset="-122"/>
                  <a:ea typeface="微软雅黑" panose="020B0503020204020204" charset="-122"/>
                </a:rPr>
                <a:t>10</a:t>
              </a:r>
              <a:r>
                <a:rPr lang="zh-CN" altLang="en-US" sz="1600" b="1" spc="300" dirty="0">
                  <a:solidFill>
                    <a:srgbClr val="FBFFFE"/>
                  </a:solidFill>
                  <a:latin typeface="微软雅黑" panose="020B0503020204020204" charset="-122"/>
                  <a:ea typeface="微软雅黑" panose="020B0503020204020204" charset="-122"/>
                </a:rPr>
                <a:t>分钟</a:t>
              </a:r>
              <a:endParaRPr lang="zh-CN" altLang="en-US" sz="1600" b="1" spc="300" dirty="0">
                <a:solidFill>
                  <a:srgbClr val="FBFFFE"/>
                </a:solidFill>
                <a:latin typeface="微软雅黑" panose="020B0503020204020204" charset="-122"/>
                <a:ea typeface="微软雅黑" panose="020B0503020204020204" charset="-122"/>
              </a:endParaRPr>
            </a:p>
          </p:txBody>
        </p:sp>
      </p:grpSp>
      <p:pic>
        <p:nvPicPr>
          <p:cNvPr id="6146" name="Picture 2" descr="C:\Users\yaling.he\Desktop\Chapter06截图\Chapter06截图\图6.14  京东快报页面效果图.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9804" y="2729880"/>
            <a:ext cx="2759220" cy="2365622"/>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组合 66"/>
          <p:cNvGrpSpPr/>
          <p:nvPr/>
        </p:nvGrpSpPr>
        <p:grpSpPr bwMode="auto">
          <a:xfrm>
            <a:off x="1581974" y="1308264"/>
            <a:ext cx="922020" cy="406400"/>
            <a:chOff x="3786182" y="1192962"/>
            <a:chExt cx="922027" cy="406350"/>
          </a:xfrm>
        </p:grpSpPr>
        <p:sp>
          <p:nvSpPr>
            <p:cNvPr id="15" name="TextBox 14"/>
            <p:cNvSpPr txBox="1"/>
            <p:nvPr/>
          </p:nvSpPr>
          <p:spPr>
            <a:xfrm>
              <a:off x="4014784" y="1196772"/>
              <a:ext cx="693425" cy="398731"/>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anose="02010609060101010101" charset="-122"/>
                  <a:ea typeface="黑体" panose="02010609060101010101" charset="-122"/>
                </a:rPr>
                <a:t>练习</a:t>
              </a:r>
              <a:endParaRPr lang="zh-CN" altLang="en-US" sz="2000" b="1" dirty="0">
                <a:latin typeface="黑体" panose="02010609060101010101" charset="-122"/>
                <a:ea typeface="黑体" panose="02010609060101010101" charset="-122"/>
              </a:endParaRPr>
            </a:p>
          </p:txBody>
        </p:sp>
        <p:pic>
          <p:nvPicPr>
            <p:cNvPr id="21" name="Picture 2" descr="E:\设计支持\模板设计\Y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182" y="1192962"/>
              <a:ext cx="414476" cy="40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灯片编号占位符 1"/>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left)">
                                      <p:cBhvr>
                                        <p:cTn id="7" dur="500"/>
                                        <p:tgtEl>
                                          <p:spTgt spid="614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内容占位符 2"/>
          <p:cNvSpPr>
            <a:spLocks noGrp="1"/>
          </p:cNvSpPr>
          <p:nvPr>
            <p:ph idx="1"/>
          </p:nvPr>
        </p:nvSpPr>
        <p:spPr>
          <a:xfrm>
            <a:off x="2308225" y="1214438"/>
            <a:ext cx="7645400" cy="5143500"/>
          </a:xfrm>
        </p:spPr>
        <p:txBody>
          <a:bodyPr/>
          <a:lstStyle/>
          <a:p>
            <a:pPr eaLnBrk="1" hangingPunct="1">
              <a:defRPr/>
            </a:pPr>
            <a:r>
              <a:rPr lang="zh-CN" altLang="en-US" dirty="0" smtClean="0"/>
              <a:t>常见问题及解决办法</a:t>
            </a:r>
            <a:endParaRPr lang="en-US" altLang="zh-CN" dirty="0" smtClean="0"/>
          </a:p>
          <a:p>
            <a:pPr eaLnBrk="1" hangingPunct="1">
              <a:defRPr/>
            </a:pPr>
            <a:r>
              <a:rPr lang="zh-CN" altLang="en-US" dirty="0" smtClean="0"/>
              <a:t>代码规范问题</a:t>
            </a:r>
            <a:endParaRPr lang="zh-CN" altLang="en-US" dirty="0" smtClean="0"/>
          </a:p>
          <a:p>
            <a:pPr eaLnBrk="1" hangingPunct="1">
              <a:defRPr/>
            </a:pPr>
            <a:r>
              <a:rPr lang="zh-CN" altLang="en-US" dirty="0" smtClean="0"/>
              <a:t>调试技巧</a:t>
            </a:r>
            <a:endParaRPr lang="en-US" altLang="zh-CN" dirty="0" smtClean="0"/>
          </a:p>
          <a:p>
            <a:pPr eaLnBrk="1" hangingPunct="1">
              <a:defRPr/>
            </a:pPr>
            <a:endParaRPr lang="zh-CN" altLang="en-US" dirty="0" smtClean="0"/>
          </a:p>
          <a:p>
            <a:pPr eaLnBrk="1" hangingPunct="1">
              <a:defRPr/>
            </a:pPr>
            <a:endParaRPr lang="zh-CN" altLang="en-US" dirty="0" smtClean="0"/>
          </a:p>
        </p:txBody>
      </p:sp>
      <p:sp>
        <p:nvSpPr>
          <p:cNvPr id="67587" name="Rectangle 2"/>
          <p:cNvSpPr>
            <a:spLocks noGrp="1" noChangeArrowheads="1"/>
          </p:cNvSpPr>
          <p:nvPr>
            <p:ph type="title"/>
          </p:nvPr>
        </p:nvSpPr>
        <p:spPr>
          <a:xfrm>
            <a:off x="631190" y="305435"/>
            <a:ext cx="4965065" cy="523875"/>
          </a:xfrm>
        </p:spPr>
        <p:txBody>
          <a:bodyPr>
            <a:normAutofit fontScale="90000"/>
          </a:bodyPr>
          <a:lstStyle/>
          <a:p>
            <a:pPr eaLnBrk="1" hangingPunct="1"/>
            <a:r>
              <a:rPr smtClean="0">
                <a:solidFill>
                  <a:srgbClr val="121F55"/>
                </a:solidFill>
              </a:rPr>
              <a:t>共性问题集中讲解</a:t>
            </a:r>
            <a:endParaRPr smtClean="0">
              <a:solidFill>
                <a:srgbClr val="121F55"/>
              </a:solidFill>
            </a:endParaRPr>
          </a:p>
        </p:txBody>
      </p:sp>
      <p:grpSp>
        <p:nvGrpSpPr>
          <p:cNvPr id="67588" name="组合 29"/>
          <p:cNvGrpSpPr/>
          <p:nvPr/>
        </p:nvGrpSpPr>
        <p:grpSpPr bwMode="auto">
          <a:xfrm>
            <a:off x="3381375" y="3214688"/>
            <a:ext cx="5929313" cy="2058988"/>
            <a:chOff x="1857356" y="3214688"/>
            <a:chExt cx="5929353" cy="2058989"/>
          </a:xfrm>
        </p:grpSpPr>
        <p:sp>
          <p:nvSpPr>
            <p:cNvPr id="29" name="等腰三角形 28"/>
            <p:cNvSpPr/>
            <p:nvPr/>
          </p:nvSpPr>
          <p:spPr bwMode="auto">
            <a:xfrm>
              <a:off x="1857356" y="3714750"/>
              <a:ext cx="1143008" cy="857250"/>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67591" name="组合 7"/>
            <p:cNvGrpSpPr/>
            <p:nvPr/>
          </p:nvGrpSpPr>
          <p:grpSpPr bwMode="auto">
            <a:xfrm>
              <a:off x="1924031" y="3214688"/>
              <a:ext cx="5862678" cy="2058989"/>
              <a:chOff x="2066315" y="2227264"/>
              <a:chExt cx="5862756" cy="2059018"/>
            </a:xfrm>
          </p:grpSpPr>
          <p:grpSp>
            <p:nvGrpSpPr>
              <p:cNvPr id="67592" name="组合 19"/>
              <p:cNvGrpSpPr/>
              <p:nvPr/>
            </p:nvGrpSpPr>
            <p:grpSpPr bwMode="auto">
              <a:xfrm>
                <a:off x="2066315" y="2227264"/>
                <a:ext cx="5862756" cy="2059018"/>
                <a:chOff x="2066296" y="2227167"/>
                <a:chExt cx="5862795" cy="2059104"/>
              </a:xfrm>
            </p:grpSpPr>
            <p:sp>
              <p:nvSpPr>
                <p:cNvPr id="15" name="等腰三角形 5"/>
                <p:cNvSpPr/>
                <p:nvPr/>
              </p:nvSpPr>
              <p:spPr>
                <a:xfrm>
                  <a:off x="7214697" y="3370231"/>
                  <a:ext cx="714394" cy="655674"/>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67597" name="组合 17"/>
                <p:cNvGrpSpPr/>
                <p:nvPr/>
              </p:nvGrpSpPr>
              <p:grpSpPr bwMode="auto">
                <a:xfrm>
                  <a:off x="2066296" y="2227167"/>
                  <a:ext cx="5148401" cy="2059104"/>
                  <a:chOff x="2066296" y="2084291"/>
                  <a:chExt cx="5148401" cy="2059104"/>
                </a:xfrm>
              </p:grpSpPr>
              <p:sp>
                <p:nvSpPr>
                  <p:cNvPr id="17" name="等腰三角形 16"/>
                  <p:cNvSpPr/>
                  <p:nvPr/>
                </p:nvSpPr>
                <p:spPr>
                  <a:xfrm rot="5400000">
                    <a:off x="4035640" y="3702840"/>
                    <a:ext cx="214325" cy="142879"/>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等腰三角形 9"/>
                  <p:cNvSpPr/>
                  <p:nvPr/>
                </p:nvSpPr>
                <p:spPr>
                  <a:xfrm rot="18000000">
                    <a:off x="2044066" y="2458965"/>
                    <a:ext cx="341331" cy="296871"/>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Text Box 13"/>
                  <p:cNvSpPr txBox="1">
                    <a:spLocks noChangeArrowheads="1"/>
                  </p:cNvSpPr>
                  <p:nvPr/>
                </p:nvSpPr>
                <p:spPr bwMode="auto">
                  <a:xfrm>
                    <a:off x="2501283" y="2928889"/>
                    <a:ext cx="4713414" cy="656627"/>
                  </a:xfrm>
                  <a:prstGeom prst="rect">
                    <a:avLst/>
                  </a:prstGeom>
                  <a:solidFill>
                    <a:schemeClr val="accent1">
                      <a:lumMod val="20000"/>
                      <a:lumOff val="80000"/>
                    </a:schemeClr>
                  </a:solidFill>
                  <a:ln w="9525" algn="ctr">
                    <a:noFill/>
                    <a:miter lim="800000"/>
                  </a:ln>
                  <a:effectLst/>
                </p:spPr>
                <p:txBody>
                  <a:bodyPr tIns="118800">
                    <a:spAutoFit/>
                  </a:bodyPr>
                  <a:lstStyle/>
                  <a:p>
                    <a:pPr algn="ctr" eaLnBrk="0" fontAlgn="auto" hangingPunct="0">
                      <a:spcAft>
                        <a:spcPts val="0"/>
                      </a:spcAft>
                      <a:defRPr/>
                    </a:pPr>
                    <a:r>
                      <a:rPr lang="zh-CN" altLang="en-US" sz="3200" b="1" kern="0" spc="300" dirty="0">
                        <a:solidFill>
                          <a:schemeClr val="tx2">
                            <a:lumMod val="50000"/>
                          </a:schemeClr>
                        </a:solidFill>
                        <a:latin typeface="微软雅黑" panose="020B0503020204020204" charset="-122"/>
                        <a:ea typeface="微软雅黑" panose="020B0503020204020204" charset="-122"/>
                      </a:rPr>
                      <a:t>共性问题集中讲解   </a:t>
                    </a:r>
                    <a:endParaRPr lang="en-US" altLang="zh-CN" sz="3200" b="1" kern="0" spc="300" dirty="0">
                      <a:solidFill>
                        <a:schemeClr val="tx2">
                          <a:lumMod val="50000"/>
                        </a:schemeClr>
                      </a:solidFill>
                      <a:latin typeface="微软雅黑" panose="020B0503020204020204" charset="-122"/>
                      <a:ea typeface="微软雅黑" panose="020B0503020204020204" charset="-122"/>
                    </a:endParaRPr>
                  </a:p>
                </p:txBody>
              </p:sp>
              <p:sp>
                <p:nvSpPr>
                  <p:cNvPr id="20" name="等腰三角形 19"/>
                  <p:cNvSpPr/>
                  <p:nvPr/>
                </p:nvSpPr>
                <p:spPr>
                  <a:xfrm>
                    <a:off x="5714469" y="2370057"/>
                    <a:ext cx="500076" cy="404835"/>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等腰三角形 20"/>
                  <p:cNvSpPr/>
                  <p:nvPr/>
                </p:nvSpPr>
                <p:spPr>
                  <a:xfrm>
                    <a:off x="5285832" y="2084291"/>
                    <a:ext cx="714394" cy="571532"/>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等腰三角形 21"/>
                  <p:cNvSpPr/>
                  <p:nvPr/>
                </p:nvSpPr>
                <p:spPr>
                  <a:xfrm rot="5400000">
                    <a:off x="3849101" y="3849694"/>
                    <a:ext cx="333394" cy="254007"/>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等腰三角形 22"/>
                  <p:cNvSpPr/>
                  <p:nvPr/>
                </p:nvSpPr>
                <p:spPr>
                  <a:xfrm rot="5400000">
                    <a:off x="5928783" y="3571866"/>
                    <a:ext cx="285766" cy="285758"/>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67593" name="组合 23"/>
              <p:cNvGrpSpPr/>
              <p:nvPr/>
            </p:nvGrpSpPr>
            <p:grpSpPr bwMode="auto">
              <a:xfrm>
                <a:off x="7162740" y="3441725"/>
                <a:ext cx="480576" cy="357184"/>
                <a:chOff x="1566148" y="4958569"/>
                <a:chExt cx="1108844" cy="824139"/>
              </a:xfrm>
            </p:grpSpPr>
            <p:sp>
              <p:nvSpPr>
                <p:cNvPr id="13" name="任意多边形 12"/>
                <p:cNvSpPr/>
                <p:nvPr/>
              </p:nvSpPr>
              <p:spPr bwMode="auto">
                <a:xfrm>
                  <a:off x="1565117" y="4958555"/>
                  <a:ext cx="534791"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1" fmla="*/ 0 w 2500312"/>
                    <a:gd name="connsiteY0-2" fmla="*/ 1857375 h 1866444"/>
                    <a:gd name="connsiteX1-3" fmla="*/ 1165495 w 2500312"/>
                    <a:gd name="connsiteY1-4" fmla="*/ 0 h 1866444"/>
                    <a:gd name="connsiteX2-5" fmla="*/ 2500312 w 2500312"/>
                    <a:gd name="connsiteY2-6" fmla="*/ 1857375 h 1866444"/>
                    <a:gd name="connsiteX3-7" fmla="*/ 1205329 w 2500312"/>
                    <a:gd name="connsiteY3-8" fmla="*/ 1866444 h 1866444"/>
                    <a:gd name="connsiteX4" fmla="*/ 0 w 2500312"/>
                    <a:gd name="connsiteY4" fmla="*/ 1857375 h 1866444"/>
                    <a:gd name="connsiteX0-9" fmla="*/ 0 w 1214396"/>
                    <a:gd name="connsiteY0-10" fmla="*/ 1857375 h 1866444"/>
                    <a:gd name="connsiteX1-11" fmla="*/ 1165495 w 1214396"/>
                    <a:gd name="connsiteY1-12" fmla="*/ 0 h 1866444"/>
                    <a:gd name="connsiteX2-13" fmla="*/ 1214396 w 1214396"/>
                    <a:gd name="connsiteY2-14" fmla="*/ 1857375 h 1866444"/>
                    <a:gd name="connsiteX3-15" fmla="*/ 1205329 w 1214396"/>
                    <a:gd name="connsiteY3-16" fmla="*/ 1866444 h 1866444"/>
                    <a:gd name="connsiteX4-17" fmla="*/ 0 w 1214396"/>
                    <a:gd name="connsiteY4-18" fmla="*/ 1857375 h 1866444"/>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214396" h="1866444">
                      <a:moveTo>
                        <a:pt x="0" y="1857375"/>
                      </a:moveTo>
                      <a:lnTo>
                        <a:pt x="1165495" y="0"/>
                      </a:lnTo>
                      <a:lnTo>
                        <a:pt x="1214396" y="1857375"/>
                      </a:lnTo>
                      <a:lnTo>
                        <a:pt x="1205329" y="1866444"/>
                      </a:lnTo>
                      <a:lnTo>
                        <a:pt x="0" y="1857375"/>
                      </a:lnTo>
                      <a:close/>
                    </a:path>
                  </a:pathLst>
                </a:custGeom>
                <a:solidFill>
                  <a:srgbClr val="0E9CDE"/>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任意多边形 13"/>
                <p:cNvSpPr/>
                <p:nvPr/>
              </p:nvSpPr>
              <p:spPr bwMode="auto">
                <a:xfrm>
                  <a:off x="2085256" y="4958555"/>
                  <a:ext cx="589736"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1" fmla="*/ 0 w 2500312"/>
                    <a:gd name="connsiteY0-2" fmla="*/ 1857375 h 1866444"/>
                    <a:gd name="connsiteX1-3" fmla="*/ 1165495 w 2500312"/>
                    <a:gd name="connsiteY1-4" fmla="*/ 0 h 1866444"/>
                    <a:gd name="connsiteX2-5" fmla="*/ 2500312 w 2500312"/>
                    <a:gd name="connsiteY2-6" fmla="*/ 1857375 h 1866444"/>
                    <a:gd name="connsiteX3-7" fmla="*/ 1205329 w 2500312"/>
                    <a:gd name="connsiteY3-8" fmla="*/ 1866444 h 1866444"/>
                    <a:gd name="connsiteX4" fmla="*/ 0 w 2500312"/>
                    <a:gd name="connsiteY4" fmla="*/ 1857375 h 1866444"/>
                    <a:gd name="connsiteX0-9" fmla="*/ 0 w 1214396"/>
                    <a:gd name="connsiteY0-10" fmla="*/ 1857375 h 1866444"/>
                    <a:gd name="connsiteX1-11" fmla="*/ 1165495 w 1214396"/>
                    <a:gd name="connsiteY1-12" fmla="*/ 0 h 1866444"/>
                    <a:gd name="connsiteX2-13" fmla="*/ 1214396 w 1214396"/>
                    <a:gd name="connsiteY2-14" fmla="*/ 1857375 h 1866444"/>
                    <a:gd name="connsiteX3-15" fmla="*/ 1205329 w 1214396"/>
                    <a:gd name="connsiteY3-16" fmla="*/ 1866444 h 1866444"/>
                    <a:gd name="connsiteX4-17" fmla="*/ 0 w 1214396"/>
                    <a:gd name="connsiteY4-18" fmla="*/ 1857375 h 1866444"/>
                    <a:gd name="connsiteX0-19" fmla="*/ 691861 w 691861"/>
                    <a:gd name="connsiteY0-20" fmla="*/ 1857375 h 1866444"/>
                    <a:gd name="connsiteX1-21" fmla="*/ 0 w 691861"/>
                    <a:gd name="connsiteY1-22" fmla="*/ 0 h 1866444"/>
                    <a:gd name="connsiteX2-23" fmla="*/ 48901 w 691861"/>
                    <a:gd name="connsiteY2-24" fmla="*/ 1857375 h 1866444"/>
                    <a:gd name="connsiteX3-25" fmla="*/ 39834 w 691861"/>
                    <a:gd name="connsiteY3-26" fmla="*/ 1866444 h 1866444"/>
                    <a:gd name="connsiteX4-27" fmla="*/ 691861 w 691861"/>
                    <a:gd name="connsiteY4-28" fmla="*/ 1857375 h 1866444"/>
                    <a:gd name="connsiteX0-29" fmla="*/ 1049019 w 1049019"/>
                    <a:gd name="connsiteY0-30" fmla="*/ 1857375 h 1866444"/>
                    <a:gd name="connsiteX1-31" fmla="*/ 0 w 1049019"/>
                    <a:gd name="connsiteY1-32" fmla="*/ 0 h 1866444"/>
                    <a:gd name="connsiteX2-33" fmla="*/ 48901 w 1049019"/>
                    <a:gd name="connsiteY2-34" fmla="*/ 1857375 h 1866444"/>
                    <a:gd name="connsiteX3-35" fmla="*/ 39834 w 1049019"/>
                    <a:gd name="connsiteY3-36" fmla="*/ 1866444 h 1866444"/>
                    <a:gd name="connsiteX4-37" fmla="*/ 1049019 w 1049019"/>
                    <a:gd name="connsiteY4-38" fmla="*/ 1857375 h 1866444"/>
                    <a:gd name="connsiteX0-39" fmla="*/ 1334739 w 1334739"/>
                    <a:gd name="connsiteY0-40" fmla="*/ 1857375 h 1866444"/>
                    <a:gd name="connsiteX1-41" fmla="*/ 0 w 1334739"/>
                    <a:gd name="connsiteY1-42" fmla="*/ 0 h 1866444"/>
                    <a:gd name="connsiteX2-43" fmla="*/ 48901 w 1334739"/>
                    <a:gd name="connsiteY2-44" fmla="*/ 1857375 h 1866444"/>
                    <a:gd name="connsiteX3-45" fmla="*/ 39834 w 1334739"/>
                    <a:gd name="connsiteY3-46" fmla="*/ 1866444 h 1866444"/>
                    <a:gd name="connsiteX4-47" fmla="*/ 1334739 w 1334739"/>
                    <a:gd name="connsiteY4-48" fmla="*/ 1857375 h 1866444"/>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334739" h="1866444">
                      <a:moveTo>
                        <a:pt x="1334739" y="1857375"/>
                      </a:moveTo>
                      <a:lnTo>
                        <a:pt x="0" y="0"/>
                      </a:lnTo>
                      <a:lnTo>
                        <a:pt x="48901" y="1857375"/>
                      </a:lnTo>
                      <a:lnTo>
                        <a:pt x="39834" y="1866444"/>
                      </a:lnTo>
                      <a:lnTo>
                        <a:pt x="1334739" y="1857375"/>
                      </a:lnTo>
                      <a:close/>
                    </a:path>
                  </a:pathLst>
                </a:custGeom>
                <a:solidFill>
                  <a:srgbClr val="0C83B8"/>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sp>
        <p:nvSpPr>
          <p:cNvPr id="4" name="灯片编号占位符 3"/>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0" y="365125"/>
            <a:ext cx="10515600" cy="1325563"/>
          </a:xfrm>
        </p:spPr>
        <p:txBody>
          <a:bodyPr>
            <a:noAutofit/>
          </a:bodyPr>
          <a:lstStyle/>
          <a:p>
            <a:r>
              <a:rPr lang="zh-CN" altLang="en-US" dirty="0" smtClean="0">
                <a:latin typeface="微软雅黑" panose="020B0503020204020204" charset="-122"/>
                <a:ea typeface="微软雅黑" panose="020B0503020204020204" charset="-122"/>
              </a:rPr>
              <a:t>预习检查</a:t>
            </a:r>
            <a:endParaRPr lang="zh-CN" altLang="en-US" dirty="0" smtClean="0">
              <a:latin typeface="微软雅黑" panose="020B0503020204020204" charset="-122"/>
              <a:ea typeface="微软雅黑" panose="020B0503020204020204" charset="-122"/>
            </a:endParaRPr>
          </a:p>
        </p:txBody>
      </p:sp>
      <p:sp>
        <p:nvSpPr>
          <p:cNvPr id="15363" name="Rectangle 3"/>
          <p:cNvSpPr>
            <a:spLocks noGrp="1" noChangeArrowheads="1"/>
          </p:cNvSpPr>
          <p:nvPr>
            <p:ph idx="4294967295"/>
          </p:nvPr>
        </p:nvSpPr>
        <p:spPr>
          <a:xfrm>
            <a:off x="1676400" y="1825625"/>
            <a:ext cx="10515600" cy="4351338"/>
          </a:xfrm>
        </p:spPr>
        <p:txBody>
          <a:bodyPr>
            <a:normAutofit/>
          </a:bodyPr>
          <a:lstStyle/>
          <a:p>
            <a:pPr lvl="1">
              <a:defRPr/>
            </a:pPr>
            <a:endParaRPr lang="en-US" altLang="zh-CN" sz="2400" dirty="0" smtClean="0">
              <a:latin typeface="微软雅黑" panose="020B0503020204020204" charset="-122"/>
              <a:ea typeface="微软雅黑" panose="020B0503020204020204" charset="-122"/>
              <a:sym typeface="+mn-ea"/>
            </a:endParaRPr>
          </a:p>
          <a:p>
            <a:pPr lvl="2"/>
            <a:r>
              <a:rPr lang="zh-CN" altLang="en-US" sz="2400" dirty="0" smtClean="0">
                <a:latin typeface="微软雅黑" panose="020B0503020204020204" charset="-122"/>
                <a:ea typeface="微软雅黑" panose="020B0503020204020204" charset="-122"/>
                <a:cs typeface="微软雅黑" panose="020B0503020204020204" charset="-122"/>
                <a:sym typeface="+mn-ea"/>
              </a:rPr>
              <a:t>如何</a:t>
            </a:r>
            <a:r>
              <a:rPr lang="zh-CN" altLang="en-US" sz="2400" dirty="0">
                <a:latin typeface="微软雅黑" panose="020B0503020204020204" charset="-122"/>
                <a:ea typeface="微软雅黑" panose="020B0503020204020204" charset="-122"/>
                <a:cs typeface="微软雅黑" panose="020B0503020204020204" charset="-122"/>
                <a:sym typeface="+mn-ea"/>
              </a:rPr>
              <a:t>设置一个</a:t>
            </a:r>
            <a:r>
              <a:rPr lang="en-US" altLang="zh-CN" sz="2400" dirty="0">
                <a:latin typeface="微软雅黑" panose="020B0503020204020204" charset="-122"/>
                <a:ea typeface="微软雅黑" panose="020B0503020204020204" charset="-122"/>
                <a:cs typeface="微软雅黑" panose="020B0503020204020204" charset="-122"/>
                <a:sym typeface="+mn-ea"/>
              </a:rPr>
              <a:t>&lt;li&gt;</a:t>
            </a:r>
            <a:r>
              <a:rPr lang="zh-CN" altLang="en-US" sz="2400" dirty="0">
                <a:latin typeface="微软雅黑" panose="020B0503020204020204" charset="-122"/>
                <a:ea typeface="微软雅黑" panose="020B0503020204020204" charset="-122"/>
                <a:cs typeface="微软雅黑" panose="020B0503020204020204" charset="-122"/>
                <a:sym typeface="+mn-ea"/>
              </a:rPr>
              <a:t>标签下边框的样式为</a:t>
            </a:r>
            <a:r>
              <a:rPr lang="en-US" altLang="zh-CN" sz="2400" dirty="0">
                <a:latin typeface="微软雅黑" panose="020B0503020204020204" charset="-122"/>
                <a:ea typeface="微软雅黑" panose="020B0503020204020204" charset="-122"/>
                <a:cs typeface="微软雅黑" panose="020B0503020204020204" charset="-122"/>
                <a:sym typeface="+mn-ea"/>
              </a:rPr>
              <a:t>1px</a:t>
            </a:r>
            <a:r>
              <a:rPr lang="zh-CN" altLang="en-US" sz="2400" dirty="0">
                <a:latin typeface="微软雅黑" panose="020B0503020204020204" charset="-122"/>
                <a:ea typeface="微软雅黑" panose="020B0503020204020204" charset="-122"/>
                <a:cs typeface="微软雅黑" panose="020B0503020204020204" charset="-122"/>
                <a:sym typeface="+mn-ea"/>
              </a:rPr>
              <a:t>的蓝色虚线？</a:t>
            </a:r>
            <a:endParaRPr lang="zh-CN" altLang="en-US" sz="2400" dirty="0">
              <a:latin typeface="微软雅黑" panose="020B0503020204020204" charset="-122"/>
              <a:ea typeface="微软雅黑" panose="020B0503020204020204" charset="-122"/>
              <a:cs typeface="微软雅黑" panose="020B0503020204020204" charset="-122"/>
            </a:endParaRPr>
          </a:p>
          <a:p>
            <a:pPr lvl="2"/>
            <a:r>
              <a:rPr lang="zh-CN" altLang="en-US" sz="2400" dirty="0" smtClean="0">
                <a:latin typeface="微软雅黑" panose="020B0503020204020204" charset="-122"/>
                <a:ea typeface="微软雅黑" panose="020B0503020204020204" charset="-122"/>
                <a:cs typeface="微软雅黑" panose="020B0503020204020204" charset="-122"/>
                <a:sym typeface="+mn-ea"/>
              </a:rPr>
              <a:t>如何</a:t>
            </a:r>
            <a:r>
              <a:rPr lang="zh-CN" altLang="en-US" sz="2400" dirty="0">
                <a:latin typeface="微软雅黑" panose="020B0503020204020204" charset="-122"/>
                <a:ea typeface="微软雅黑" panose="020B0503020204020204" charset="-122"/>
                <a:cs typeface="微软雅黑" panose="020B0503020204020204" charset="-122"/>
                <a:sym typeface="+mn-ea"/>
              </a:rPr>
              <a:t>计算盒子模型的总尺寸？</a:t>
            </a:r>
            <a:endParaRPr lang="zh-CN" altLang="en-US" sz="2400" dirty="0">
              <a:latin typeface="微软雅黑" panose="020B0503020204020204" charset="-122"/>
              <a:ea typeface="微软雅黑" panose="020B0503020204020204" charset="-122"/>
              <a:cs typeface="微软雅黑" panose="020B0503020204020204" charset="-122"/>
            </a:endParaRPr>
          </a:p>
          <a:p>
            <a:pPr lvl="2"/>
            <a:r>
              <a:rPr lang="zh-CN" altLang="en-US" sz="2400" dirty="0" smtClean="0">
                <a:latin typeface="微软雅黑" panose="020B0503020204020204" charset="-122"/>
                <a:ea typeface="微软雅黑" panose="020B0503020204020204" charset="-122"/>
                <a:cs typeface="微软雅黑" panose="020B0503020204020204" charset="-122"/>
                <a:sym typeface="+mn-ea"/>
              </a:rPr>
              <a:t>在</a:t>
            </a:r>
            <a:r>
              <a:rPr lang="en-US" altLang="zh-CN" sz="2400" dirty="0">
                <a:latin typeface="微软雅黑" panose="020B0503020204020204" charset="-122"/>
                <a:ea typeface="微软雅黑" panose="020B0503020204020204" charset="-122"/>
                <a:cs typeface="微软雅黑" panose="020B0503020204020204" charset="-122"/>
                <a:sym typeface="+mn-ea"/>
              </a:rPr>
              <a:t>CSS</a:t>
            </a:r>
            <a:r>
              <a:rPr lang="zh-CN" altLang="en-US" sz="2400" dirty="0">
                <a:latin typeface="微软雅黑" panose="020B0503020204020204" charset="-122"/>
                <a:ea typeface="微软雅黑" panose="020B0503020204020204" charset="-122"/>
                <a:cs typeface="微软雅黑" panose="020B0503020204020204" charset="-122"/>
                <a:sym typeface="+mn-ea"/>
              </a:rPr>
              <a:t>中如何设置一个元素的圆角边框？</a:t>
            </a:r>
            <a:endParaRPr lang="zh-CN" altLang="en-US" sz="2400" dirty="0">
              <a:latin typeface="微软雅黑" panose="020B0503020204020204" charset="-122"/>
              <a:ea typeface="微软雅黑" panose="020B0503020204020204" charset="-122"/>
              <a:cs typeface="微软雅黑" panose="020B0503020204020204" charset="-122"/>
            </a:endParaRPr>
          </a:p>
          <a:p>
            <a:pPr lvl="2"/>
            <a:r>
              <a:rPr lang="zh-CN" altLang="en-US" sz="2400" dirty="0" smtClean="0">
                <a:latin typeface="微软雅黑" panose="020B0503020204020204" charset="-122"/>
                <a:ea typeface="微软雅黑" panose="020B0503020204020204" charset="-122"/>
                <a:cs typeface="微软雅黑" panose="020B0503020204020204" charset="-122"/>
                <a:sym typeface="+mn-ea"/>
              </a:rPr>
              <a:t>如何</a:t>
            </a:r>
            <a:r>
              <a:rPr lang="zh-CN" altLang="en-US" sz="2400" dirty="0">
                <a:latin typeface="微软雅黑" panose="020B0503020204020204" charset="-122"/>
                <a:ea typeface="微软雅黑" panose="020B0503020204020204" charset="-122"/>
                <a:cs typeface="微软雅黑" panose="020B0503020204020204" charset="-122"/>
                <a:sym typeface="+mn-ea"/>
              </a:rPr>
              <a:t>设置盒子的阴影</a:t>
            </a:r>
            <a:r>
              <a:rPr lang="zh-CN" altLang="en-US" sz="2400" dirty="0" smtClean="0">
                <a:latin typeface="微软雅黑" panose="020B0503020204020204" charset="-122"/>
                <a:ea typeface="微软雅黑" panose="020B0503020204020204" charset="-122"/>
                <a:cs typeface="微软雅黑" panose="020B0503020204020204" charset="-122"/>
                <a:sym typeface="+mn-ea"/>
              </a:rPr>
              <a:t>？</a:t>
            </a:r>
            <a:endParaRPr lang="en-US" altLang="zh-CN" sz="2400" dirty="0">
              <a:latin typeface="微软雅黑" panose="020B0503020204020204" charset="-122"/>
              <a:ea typeface="微软雅黑" panose="020B0503020204020204" charset="-122"/>
              <a:cs typeface="微软雅黑" panose="020B0503020204020204" charset="-122"/>
            </a:endParaRPr>
          </a:p>
        </p:txBody>
      </p:sp>
      <p:grpSp>
        <p:nvGrpSpPr>
          <p:cNvPr id="2" name="组合 1"/>
          <p:cNvGrpSpPr/>
          <p:nvPr/>
        </p:nvGrpSpPr>
        <p:grpSpPr bwMode="auto">
          <a:xfrm>
            <a:off x="8707120" y="659765"/>
            <a:ext cx="1607185" cy="736600"/>
            <a:chOff x="0" y="600123"/>
            <a:chExt cx="1607604" cy="736273"/>
          </a:xfrm>
        </p:grpSpPr>
        <p:sp>
          <p:nvSpPr>
            <p:cNvPr id="19" name="TextBox 18"/>
            <p:cNvSpPr txBox="1"/>
            <p:nvPr/>
          </p:nvSpPr>
          <p:spPr>
            <a:xfrm>
              <a:off x="403330" y="620752"/>
              <a:ext cx="1204274" cy="398603"/>
            </a:xfrm>
            <a:prstGeom prst="rect">
              <a:avLst/>
            </a:prstGeom>
            <a:noFill/>
            <a:effectLst>
              <a:outerShdw blurRad="25400" dist="12700" dir="5400000" algn="t" rotWithShape="0">
                <a:prstClr val="black">
                  <a:alpha val="40000"/>
                </a:prstClr>
              </a:outerShdw>
            </a:effectLst>
          </p:spPr>
          <p:txBody>
            <a:bodyPr wrap="none">
              <a:spAutoFit/>
            </a:bodyPr>
            <a:lstStyle/>
            <a:p>
              <a:pPr>
                <a:defRPr/>
              </a:pPr>
              <a:r>
                <a:rPr lang="zh-CN" altLang="en-US" sz="2000" b="1" dirty="0">
                  <a:latin typeface="微软雅黑" panose="020B0503020204020204" charset="-122"/>
                  <a:ea typeface="微软雅黑" panose="020B0503020204020204" charset="-122"/>
                </a:rPr>
                <a:t>集中测试</a:t>
              </a:r>
              <a:endParaRPr lang="zh-CN" altLang="en-US" sz="2000" b="1" dirty="0">
                <a:latin typeface="微软雅黑" panose="020B0503020204020204" charset="-122"/>
                <a:ea typeface="微软雅黑" panose="020B0503020204020204" charset="-122"/>
              </a:endParaRPr>
            </a:p>
          </p:txBody>
        </p:sp>
        <p:pic>
          <p:nvPicPr>
            <p:cNvPr id="20" name="Picture 16" descr="C:\Users\meng.zhang\Desktop\ACCP7.0模版图标规范\s副本.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600123"/>
              <a:ext cx="500066" cy="512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 descr="C:\Users\meng.zhang\Desktop\ACCP7.0模版图标规范\us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955" y="833775"/>
              <a:ext cx="502621" cy="502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灯片编号占位符 2"/>
          <p:cNvSpPr>
            <a:spLocks noGrp="1"/>
          </p:cNvSpPr>
          <p:nvPr>
            <p:ph type="sldNum" sz="quarter" idx="12"/>
          </p:nvPr>
        </p:nvSpPr>
        <p:spPr/>
        <p:txBody>
          <a:bodyPr/>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265430" y="266065"/>
            <a:ext cx="3973830" cy="523240"/>
          </a:xfrm>
        </p:spPr>
        <p:txBody>
          <a:bodyPr>
            <a:normAutofit fontScale="90000"/>
          </a:bodyPr>
          <a:lstStyle/>
          <a:p>
            <a:r>
              <a:rPr lang="zh-CN" altLang="zh-CN" dirty="0"/>
              <a:t>圆角边框</a:t>
            </a:r>
            <a:endParaRPr lang="zh-CN" altLang="en-US" dirty="0" smtClean="0"/>
          </a:p>
        </p:txBody>
      </p:sp>
      <p:sp>
        <p:nvSpPr>
          <p:cNvPr id="5" name="内容占位符 4"/>
          <p:cNvSpPr>
            <a:spLocks noGrp="1"/>
          </p:cNvSpPr>
          <p:nvPr>
            <p:ph idx="1"/>
          </p:nvPr>
        </p:nvSpPr>
        <p:spPr/>
        <p:txBody>
          <a:bodyPr/>
          <a:lstStyle/>
          <a:p>
            <a:endParaRPr lang="en-US" altLang="zh-CN" dirty="0" smtClean="0"/>
          </a:p>
          <a:p>
            <a:endParaRPr lang="en-US" altLang="zh-CN" dirty="0" smtClean="0"/>
          </a:p>
          <a:p>
            <a:r>
              <a:rPr lang="zh-CN" altLang="zh-CN" dirty="0"/>
              <a:t>四个属性值按</a:t>
            </a:r>
            <a:r>
              <a:rPr lang="zh-CN" altLang="zh-CN" dirty="0">
                <a:solidFill>
                  <a:srgbClr val="FF0000"/>
                </a:solidFill>
              </a:rPr>
              <a:t>顺时针</a:t>
            </a:r>
            <a:r>
              <a:rPr lang="zh-CN" altLang="zh-CN" dirty="0" smtClean="0">
                <a:solidFill>
                  <a:srgbClr val="FF0000"/>
                </a:solidFill>
              </a:rPr>
              <a:t>排列</a:t>
            </a:r>
            <a:endParaRPr lang="zh-CN" altLang="en-US" dirty="0">
              <a:solidFill>
                <a:srgbClr val="FF0000"/>
              </a:solidFill>
            </a:endParaRPr>
          </a:p>
        </p:txBody>
      </p:sp>
      <p:sp>
        <p:nvSpPr>
          <p:cNvPr id="11" name="AutoShape 7"/>
          <p:cNvSpPr>
            <a:spLocks noChangeArrowheads="1"/>
          </p:cNvSpPr>
          <p:nvPr/>
        </p:nvSpPr>
        <p:spPr bwMode="auto">
          <a:xfrm>
            <a:off x="2559742" y="1825886"/>
            <a:ext cx="7072362" cy="492901"/>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nchor="ctr" anchorCtr="0"/>
          <a:lstStyle/>
          <a:p>
            <a:pPr marL="342900" lvl="0" indent="-342900" eaLnBrk="0" hangingPunct="0">
              <a:lnSpc>
                <a:spcPct val="150000"/>
              </a:lnSpc>
              <a:spcBef>
                <a:spcPct val="20000"/>
              </a:spcBef>
              <a:buClr>
                <a:schemeClr val="tx2"/>
              </a:buClr>
              <a:defRPr/>
            </a:pPr>
            <a:r>
              <a:rPr lang="sv-SE" altLang="zh-CN" b="1" dirty="0">
                <a:solidFill>
                  <a:schemeClr val="accent5">
                    <a:lumMod val="10000"/>
                  </a:schemeClr>
                </a:solidFill>
                <a:latin typeface="+mn-lt"/>
              </a:rPr>
              <a:t>border-radius: 20px  10px  50px  </a:t>
            </a:r>
            <a:r>
              <a:rPr lang="sv-SE" altLang="zh-CN" b="1" dirty="0" smtClean="0">
                <a:solidFill>
                  <a:schemeClr val="accent5">
                    <a:lumMod val="10000"/>
                  </a:schemeClr>
                </a:solidFill>
                <a:latin typeface="+mn-lt"/>
              </a:rPr>
              <a:t>30px</a:t>
            </a:r>
            <a:r>
              <a:rPr lang="en-US" altLang="zh-CN" b="1" dirty="0" smtClean="0">
                <a:solidFill>
                  <a:schemeClr val="accent5">
                    <a:lumMod val="10000"/>
                  </a:schemeClr>
                </a:solidFill>
                <a:latin typeface="+mn-lt"/>
              </a:rPr>
              <a:t>;</a:t>
            </a:r>
            <a:endParaRPr lang="en-US" altLang="zh-CN" b="1" dirty="0" smtClean="0">
              <a:solidFill>
                <a:schemeClr val="accent5">
                  <a:lumMod val="10000"/>
                </a:schemeClr>
              </a:solidFill>
              <a:latin typeface="+mn-lt"/>
            </a:endParaRPr>
          </a:p>
        </p:txBody>
      </p:sp>
      <p:sp>
        <p:nvSpPr>
          <p:cNvPr id="12" name="TextBox 11"/>
          <p:cNvSpPr txBox="1"/>
          <p:nvPr/>
        </p:nvSpPr>
        <p:spPr bwMode="auto">
          <a:xfrm>
            <a:off x="2098714" y="1256671"/>
            <a:ext cx="693420" cy="398780"/>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anose="02010609060101010101" charset="-122"/>
                <a:ea typeface="黑体" panose="02010609060101010101" charset="-122"/>
              </a:rPr>
              <a:t>语法</a:t>
            </a:r>
            <a:endParaRPr lang="zh-CN" altLang="en-US" sz="2000" b="1" dirty="0">
              <a:latin typeface="黑体" panose="02010609060101010101" charset="-122"/>
              <a:ea typeface="黑体" panose="02010609060101010101" charset="-122"/>
            </a:endParaRPr>
          </a:p>
        </p:txBody>
      </p:sp>
      <p:pic>
        <p:nvPicPr>
          <p:cNvPr id="13" name="Picture 3" descr="E:\设计支持\模板设计\YF.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75556" y="1256600"/>
            <a:ext cx="422600" cy="39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 name="Picture 2" descr="C:\Users\yaling.he\Desktop\Chapter06截图\Chapter06截图\图6.18  border-radius四个值的效果.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1784" y="2984096"/>
            <a:ext cx="3528392" cy="2752922"/>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grpSp>
        <p:nvGrpSpPr>
          <p:cNvPr id="16" name="组合 18"/>
          <p:cNvGrpSpPr/>
          <p:nvPr/>
        </p:nvGrpSpPr>
        <p:grpSpPr bwMode="auto">
          <a:xfrm>
            <a:off x="3499507" y="6292850"/>
            <a:ext cx="5361582" cy="446042"/>
            <a:chOff x="3143240" y="5126095"/>
            <a:chExt cx="5361619" cy="446045"/>
          </a:xfrm>
          <a:solidFill>
            <a:schemeClr val="tx1"/>
          </a:solidFill>
        </p:grpSpPr>
        <p:sp>
          <p:nvSpPr>
            <p:cNvPr id="2" name="圆角矩形 1"/>
            <p:cNvSpPr/>
            <p:nvPr/>
          </p:nvSpPr>
          <p:spPr bwMode="auto">
            <a:xfrm>
              <a:off x="3143240" y="5143512"/>
              <a:ext cx="500066" cy="428628"/>
            </a:xfrm>
            <a:prstGeom prst="roundRect">
              <a:avLst/>
            </a:prstGeom>
            <a:grp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latin typeface="微软雅黑" panose="020B0503020204020204" charset="-122"/>
                <a:ea typeface="微软雅黑" panose="020B0503020204020204" charset="-122"/>
              </a:endParaRPr>
            </a:p>
          </p:txBody>
        </p:sp>
        <p:sp>
          <p:nvSpPr>
            <p:cNvPr id="6" name="圆角矩形 5"/>
            <p:cNvSpPr/>
            <p:nvPr/>
          </p:nvSpPr>
          <p:spPr bwMode="auto">
            <a:xfrm>
              <a:off x="3714744" y="5126095"/>
              <a:ext cx="4790115" cy="428628"/>
            </a:xfrm>
            <a:prstGeom prst="roundRect">
              <a:avLst/>
            </a:prstGeom>
            <a:grp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latin typeface="微软雅黑" panose="020B0503020204020204" charset="-122"/>
                <a:ea typeface="微软雅黑" panose="020B0503020204020204" charset="-122"/>
              </a:endParaRPr>
            </a:p>
          </p:txBody>
        </p:sp>
        <p:pic>
          <p:nvPicPr>
            <p:cNvPr id="7" name="Picture 8"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grp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9"/>
            <p:cNvSpPr txBox="1"/>
            <p:nvPr/>
          </p:nvSpPr>
          <p:spPr bwMode="auto">
            <a:xfrm>
              <a:off x="4241019" y="5202150"/>
              <a:ext cx="3548404" cy="337187"/>
            </a:xfrm>
            <a:prstGeom prst="rect">
              <a:avLst/>
            </a:prstGeom>
            <a:grpFill/>
            <a:effectLst/>
          </p:spPr>
          <p:txBody>
            <a:bodyPr wrap="none">
              <a:spAutoFit/>
            </a:bodyPr>
            <a:lstStyle/>
            <a:p>
              <a:pPr algn="ctr">
                <a:defRPr/>
              </a:pPr>
              <a:r>
                <a:rPr lang="zh-CN" altLang="en-US" sz="1600" b="1" spc="300" dirty="0">
                  <a:solidFill>
                    <a:srgbClr val="FBFFFE"/>
                  </a:solidFill>
                  <a:latin typeface="微软雅黑" panose="020B0503020204020204" charset="-122"/>
                  <a:ea typeface="微软雅黑" panose="020B0503020204020204" charset="-122"/>
                  <a:sym typeface="+mn-ea"/>
                  <a:hlinkClick r:id="rId4" tooltip="" action="ppaction://hlinkfile"/>
                </a:rPr>
                <a:t>演示</a:t>
              </a:r>
              <a:r>
                <a:rPr lang="zh-CN" altLang="en-US" sz="1600" b="1" spc="300" dirty="0" smtClean="0">
                  <a:solidFill>
                    <a:srgbClr val="FBFFFE"/>
                  </a:solidFill>
                  <a:latin typeface="微软雅黑" panose="020B0503020204020204" charset="-122"/>
                  <a:ea typeface="微软雅黑" panose="020B0503020204020204" charset="-122"/>
                  <a:sym typeface="+mn-ea"/>
                  <a:hlinkClick r:id="rId4" tooltip="" action="ppaction://hlinkfile"/>
                </a:rPr>
                <a:t>示例</a:t>
              </a:r>
              <a:r>
                <a:rPr lang="en-US" altLang="zh-CN" sz="1600" b="1" spc="300" dirty="0">
                  <a:solidFill>
                    <a:srgbClr val="FBFFFE"/>
                  </a:solidFill>
                  <a:latin typeface="微软雅黑" panose="020B0503020204020204" charset="-122"/>
                  <a:ea typeface="微软雅黑" panose="020B0503020204020204" charset="-122"/>
                  <a:sym typeface="+mn-ea"/>
                  <a:hlinkClick r:id="rId4" tooltip="" action="ppaction://hlinkfile"/>
                </a:rPr>
                <a:t>7</a:t>
              </a:r>
              <a:r>
                <a:rPr lang="zh-CN" altLang="en-US" sz="1600" b="1" spc="300" dirty="0" smtClean="0">
                  <a:solidFill>
                    <a:srgbClr val="FBFFFE"/>
                  </a:solidFill>
                  <a:latin typeface="微软雅黑" panose="020B0503020204020204" charset="-122"/>
                  <a:ea typeface="微软雅黑" panose="020B0503020204020204" charset="-122"/>
                  <a:sym typeface="+mn-ea"/>
                  <a:hlinkClick r:id="rId4" tooltip="" action="ppaction://hlinkfile"/>
                </a:rPr>
                <a:t>： </a:t>
              </a:r>
              <a:r>
                <a:rPr lang="en-US" altLang="zh-CN" sz="1600" b="1" spc="300" dirty="0">
                  <a:solidFill>
                    <a:srgbClr val="FBFFFE"/>
                  </a:solidFill>
                  <a:latin typeface="微软雅黑" panose="020B0503020204020204" charset="-122"/>
                  <a:ea typeface="微软雅黑" panose="020B0503020204020204" charset="-122"/>
                  <a:sym typeface="+mn-ea"/>
                  <a:hlinkClick r:id="rId4" tooltip="" action="ppaction://hlinkfile"/>
                </a:rPr>
                <a:t>border-radius</a:t>
              </a:r>
              <a:endParaRPr lang="zh-CN" altLang="en-US" sz="1600" b="1" spc="300" dirty="0">
                <a:solidFill>
                  <a:srgbClr val="FBFFFE"/>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left)">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8470" y="335915"/>
            <a:ext cx="8792210" cy="695325"/>
          </a:xfrm>
        </p:spPr>
        <p:txBody>
          <a:bodyPr>
            <a:normAutofit fontScale="90000"/>
          </a:bodyPr>
          <a:lstStyle/>
          <a:p>
            <a:r>
              <a:rPr lang="en-US" altLang="zh-CN" dirty="0" smtClean="0"/>
              <a:t> </a:t>
            </a:r>
            <a:r>
              <a:rPr lang="zh-CN" altLang="en-US" dirty="0"/>
              <a:t> 使用</a:t>
            </a:r>
            <a:r>
              <a:rPr lang="en-US" altLang="zh-CN" dirty="0"/>
              <a:t>border-radius</a:t>
            </a:r>
            <a:r>
              <a:rPr lang="zh-CN" altLang="en-US" dirty="0"/>
              <a:t>制作特殊</a:t>
            </a:r>
            <a:r>
              <a:rPr lang="zh-CN" altLang="en-US" dirty="0" smtClean="0"/>
              <a:t>图形</a:t>
            </a:r>
            <a:r>
              <a:rPr lang="en-US" altLang="zh-CN" dirty="0" smtClean="0"/>
              <a:t>3-1</a:t>
            </a:r>
            <a:endParaRPr lang="zh-CN" altLang="en-US" dirty="0"/>
          </a:p>
        </p:txBody>
      </p:sp>
      <p:sp>
        <p:nvSpPr>
          <p:cNvPr id="3" name="内容占位符 2"/>
          <p:cNvSpPr>
            <a:spLocks noGrp="1"/>
          </p:cNvSpPr>
          <p:nvPr>
            <p:ph idx="1"/>
          </p:nvPr>
        </p:nvSpPr>
        <p:spPr/>
        <p:txBody>
          <a:bodyPr/>
          <a:lstStyle/>
          <a:p>
            <a:r>
              <a:rPr lang="zh-CN" altLang="zh-CN" dirty="0" smtClean="0"/>
              <a:t>圆形</a:t>
            </a:r>
            <a:endParaRPr lang="en-US" altLang="zh-CN" dirty="0" smtClean="0"/>
          </a:p>
          <a:p>
            <a:pPr lvl="1"/>
            <a:r>
              <a:rPr lang="zh-CN" altLang="zh-CN" dirty="0"/>
              <a:t>利用</a:t>
            </a:r>
            <a:r>
              <a:rPr lang="en-US" altLang="zh-CN" dirty="0"/>
              <a:t>border-radius</a:t>
            </a:r>
            <a:r>
              <a:rPr lang="zh-CN" altLang="zh-CN" dirty="0"/>
              <a:t>属性</a:t>
            </a:r>
            <a:r>
              <a:rPr lang="zh-CN" altLang="zh-CN" dirty="0" smtClean="0"/>
              <a:t>制作圆</a:t>
            </a:r>
            <a:r>
              <a:rPr lang="zh-CN" altLang="en-US" dirty="0" smtClean="0"/>
              <a:t>形</a:t>
            </a:r>
            <a:r>
              <a:rPr lang="zh-CN" altLang="en-US" dirty="0"/>
              <a:t>的</a:t>
            </a:r>
            <a:r>
              <a:rPr lang="zh-CN" altLang="zh-CN" dirty="0" smtClean="0"/>
              <a:t>两</a:t>
            </a:r>
            <a:r>
              <a:rPr lang="zh-CN" altLang="zh-CN" dirty="0"/>
              <a:t>个</a:t>
            </a:r>
            <a:r>
              <a:rPr lang="zh-CN" altLang="zh-CN" dirty="0" smtClean="0"/>
              <a:t>要点</a:t>
            </a:r>
            <a:endParaRPr lang="en-US" altLang="zh-CN" dirty="0" smtClean="0"/>
          </a:p>
          <a:p>
            <a:pPr lvl="2"/>
            <a:r>
              <a:rPr lang="zh-CN" altLang="zh-CN" dirty="0"/>
              <a:t>元素的宽度和高度必须</a:t>
            </a:r>
            <a:r>
              <a:rPr lang="zh-CN" altLang="zh-CN" dirty="0" smtClean="0"/>
              <a:t>相同</a:t>
            </a:r>
            <a:endParaRPr lang="zh-CN" altLang="zh-CN" dirty="0"/>
          </a:p>
          <a:p>
            <a:pPr lvl="2"/>
            <a:r>
              <a:rPr lang="zh-CN" altLang="zh-CN" dirty="0" smtClean="0"/>
              <a:t>圆角</a:t>
            </a:r>
            <a:r>
              <a:rPr lang="zh-CN" altLang="zh-CN" dirty="0"/>
              <a:t>的半径为元素宽度的一半，或者直接设置圆角半径值为</a:t>
            </a:r>
            <a:r>
              <a:rPr lang="en-US" altLang="zh-CN" dirty="0"/>
              <a:t>50%</a:t>
            </a:r>
            <a:endParaRPr lang="en-US" altLang="zh-CN" dirty="0" smtClean="0"/>
          </a:p>
        </p:txBody>
      </p:sp>
      <p:sp>
        <p:nvSpPr>
          <p:cNvPr id="10" name="AutoShape 6"/>
          <p:cNvSpPr>
            <a:spLocks noChangeArrowheads="1"/>
          </p:cNvSpPr>
          <p:nvPr/>
        </p:nvSpPr>
        <p:spPr bwMode="auto">
          <a:xfrm>
            <a:off x="2548044" y="3284984"/>
            <a:ext cx="3571900" cy="2297986"/>
          </a:xfrm>
          <a:prstGeom prst="roundRect">
            <a:avLst>
              <a:gd name="adj" fmla="val 1201"/>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defTabSz="381000">
              <a:lnSpc>
                <a:spcPct val="110000"/>
              </a:lnSpc>
              <a:buClr>
                <a:schemeClr val="folHlink"/>
              </a:buClr>
              <a:buSzPct val="60000"/>
              <a:buFont typeface="Wingdings" panose="05000000000000000000" pitchFamily="2" charset="2"/>
              <a:buNone/>
            </a:pPr>
            <a:r>
              <a:rPr lang="en-US" altLang="zh-CN" b="1" dirty="0">
                <a:solidFill>
                  <a:schemeClr val="accent5">
                    <a:lumMod val="10000"/>
                  </a:schemeClr>
                </a:solidFill>
                <a:latin typeface="+mn-lt"/>
                <a:ea typeface="黑体" panose="02010609060101010101" charset="-122"/>
              </a:rPr>
              <a:t> div{</a:t>
            </a:r>
            <a:endParaRPr lang="en-US" altLang="zh-CN" b="1" dirty="0">
              <a:solidFill>
                <a:schemeClr val="accent5">
                  <a:lumMod val="10000"/>
                </a:schemeClr>
              </a:solidFill>
              <a:latin typeface="+mn-lt"/>
              <a:ea typeface="黑体" panose="02010609060101010101" charset="-122"/>
            </a:endParaRPr>
          </a:p>
          <a:p>
            <a:pPr defTabSz="381000">
              <a:lnSpc>
                <a:spcPct val="110000"/>
              </a:lnSpc>
              <a:buClr>
                <a:schemeClr val="folHlink"/>
              </a:buClr>
              <a:buSzPct val="60000"/>
              <a:buFont typeface="Wingdings" panose="05000000000000000000" pitchFamily="2" charset="2"/>
              <a:buNone/>
            </a:pPr>
            <a:r>
              <a:rPr lang="en-US" altLang="zh-CN" b="1" dirty="0">
                <a:solidFill>
                  <a:schemeClr val="accent5">
                    <a:lumMod val="10000"/>
                  </a:schemeClr>
                </a:solidFill>
                <a:latin typeface="+mn-lt"/>
                <a:ea typeface="黑体" panose="02010609060101010101" charset="-122"/>
              </a:rPr>
              <a:t>            width: 100px;</a:t>
            </a:r>
            <a:endParaRPr lang="en-US" altLang="zh-CN" b="1" dirty="0">
              <a:solidFill>
                <a:schemeClr val="accent5">
                  <a:lumMod val="10000"/>
                </a:schemeClr>
              </a:solidFill>
              <a:latin typeface="+mn-lt"/>
              <a:ea typeface="黑体" panose="02010609060101010101" charset="-122"/>
            </a:endParaRPr>
          </a:p>
          <a:p>
            <a:pPr defTabSz="381000">
              <a:lnSpc>
                <a:spcPct val="110000"/>
              </a:lnSpc>
              <a:buClr>
                <a:schemeClr val="folHlink"/>
              </a:buClr>
              <a:buSzPct val="60000"/>
              <a:buFont typeface="Wingdings" panose="05000000000000000000" pitchFamily="2" charset="2"/>
              <a:buNone/>
            </a:pPr>
            <a:r>
              <a:rPr lang="en-US" altLang="zh-CN" b="1" dirty="0">
                <a:solidFill>
                  <a:schemeClr val="accent5">
                    <a:lumMod val="10000"/>
                  </a:schemeClr>
                </a:solidFill>
                <a:latin typeface="+mn-lt"/>
                <a:ea typeface="黑体" panose="02010609060101010101" charset="-122"/>
              </a:rPr>
              <a:t>            height: 100px;</a:t>
            </a:r>
            <a:endParaRPr lang="en-US" altLang="zh-CN" b="1" dirty="0">
              <a:solidFill>
                <a:schemeClr val="accent5">
                  <a:lumMod val="10000"/>
                </a:schemeClr>
              </a:solidFill>
              <a:latin typeface="+mn-lt"/>
              <a:ea typeface="黑体" panose="02010609060101010101" charset="-122"/>
            </a:endParaRPr>
          </a:p>
          <a:p>
            <a:pPr defTabSz="381000">
              <a:lnSpc>
                <a:spcPct val="110000"/>
              </a:lnSpc>
              <a:buClr>
                <a:schemeClr val="folHlink"/>
              </a:buClr>
              <a:buSzPct val="60000"/>
              <a:buFont typeface="Wingdings" panose="05000000000000000000" pitchFamily="2" charset="2"/>
              <a:buNone/>
            </a:pPr>
            <a:r>
              <a:rPr lang="en-US" altLang="zh-CN" b="1" dirty="0">
                <a:solidFill>
                  <a:schemeClr val="accent5">
                    <a:lumMod val="10000"/>
                  </a:schemeClr>
                </a:solidFill>
                <a:latin typeface="+mn-lt"/>
                <a:ea typeface="黑体" panose="02010609060101010101" charset="-122"/>
              </a:rPr>
              <a:t>            border: 4px solid red;</a:t>
            </a:r>
            <a:endParaRPr lang="en-US" altLang="zh-CN" b="1" dirty="0">
              <a:solidFill>
                <a:schemeClr val="accent5">
                  <a:lumMod val="10000"/>
                </a:schemeClr>
              </a:solidFill>
              <a:latin typeface="+mn-lt"/>
              <a:ea typeface="黑体" panose="02010609060101010101" charset="-122"/>
            </a:endParaRPr>
          </a:p>
          <a:p>
            <a:pPr defTabSz="381000">
              <a:lnSpc>
                <a:spcPct val="110000"/>
              </a:lnSpc>
              <a:buClr>
                <a:schemeClr val="folHlink"/>
              </a:buClr>
              <a:buSzPct val="60000"/>
              <a:buFont typeface="Wingdings" panose="05000000000000000000" pitchFamily="2" charset="2"/>
              <a:buNone/>
            </a:pPr>
            <a:r>
              <a:rPr lang="en-US" altLang="zh-CN" b="1" dirty="0">
                <a:solidFill>
                  <a:schemeClr val="accent5">
                    <a:lumMod val="10000"/>
                  </a:schemeClr>
                </a:solidFill>
                <a:latin typeface="+mn-lt"/>
                <a:ea typeface="黑体" panose="02010609060101010101" charset="-122"/>
              </a:rPr>
              <a:t>            </a:t>
            </a:r>
            <a:r>
              <a:rPr lang="en-US" altLang="zh-CN" b="1" dirty="0">
                <a:solidFill>
                  <a:srgbClr val="FF0000"/>
                </a:solidFill>
                <a:latin typeface="+mn-lt"/>
                <a:ea typeface="黑体" panose="02010609060101010101" charset="-122"/>
              </a:rPr>
              <a:t>border-radius: 50%;</a:t>
            </a:r>
            <a:endParaRPr lang="en-US" altLang="zh-CN" b="1" dirty="0">
              <a:solidFill>
                <a:srgbClr val="FF0000"/>
              </a:solidFill>
              <a:latin typeface="+mn-lt"/>
              <a:ea typeface="黑体" panose="02010609060101010101" charset="-122"/>
            </a:endParaRPr>
          </a:p>
          <a:p>
            <a:pPr defTabSz="381000">
              <a:lnSpc>
                <a:spcPct val="110000"/>
              </a:lnSpc>
              <a:buClr>
                <a:schemeClr val="folHlink"/>
              </a:buClr>
              <a:buSzPct val="60000"/>
              <a:buFont typeface="Wingdings" panose="05000000000000000000" pitchFamily="2" charset="2"/>
              <a:buNone/>
            </a:pPr>
            <a:r>
              <a:rPr lang="en-US" altLang="zh-CN" b="1" dirty="0">
                <a:solidFill>
                  <a:schemeClr val="accent5">
                    <a:lumMod val="10000"/>
                  </a:schemeClr>
                </a:solidFill>
                <a:latin typeface="+mn-lt"/>
                <a:ea typeface="黑体" panose="02010609060101010101" charset="-122"/>
              </a:rPr>
              <a:t>        }</a:t>
            </a:r>
            <a:endParaRPr lang="en-US" altLang="zh-CN" b="1" dirty="0">
              <a:solidFill>
                <a:schemeClr val="accent5">
                  <a:lumMod val="10000"/>
                </a:schemeClr>
              </a:solidFill>
              <a:latin typeface="+mn-lt"/>
              <a:ea typeface="黑体" panose="02010609060101010101" charset="-122"/>
            </a:endParaRPr>
          </a:p>
        </p:txBody>
      </p:sp>
      <p:grpSp>
        <p:nvGrpSpPr>
          <p:cNvPr id="11" name="组合 10"/>
          <p:cNvGrpSpPr/>
          <p:nvPr/>
        </p:nvGrpSpPr>
        <p:grpSpPr>
          <a:xfrm>
            <a:off x="1524000" y="3077746"/>
            <a:ext cx="992719" cy="414475"/>
            <a:chOff x="1000100" y="2528843"/>
            <a:chExt cx="992719" cy="414475"/>
          </a:xfrm>
        </p:grpSpPr>
        <p:pic>
          <p:nvPicPr>
            <p:cNvPr id="12" name="Picture 8" descr="E:\设计支持\模板设计\sl.png"/>
            <p:cNvPicPr>
              <a:picLocks noChangeAspect="1" noChangeArrowheads="1"/>
            </p:cNvPicPr>
            <p:nvPr/>
          </p:nvPicPr>
          <p:blipFill>
            <a:blip r:embed="rId1"/>
            <a:srcRect/>
            <a:stretch>
              <a:fillRect/>
            </a:stretch>
          </p:blipFill>
          <p:spPr bwMode="auto">
            <a:xfrm>
              <a:off x="1000100" y="2528843"/>
              <a:ext cx="446984" cy="414475"/>
            </a:xfrm>
            <a:prstGeom prst="rect">
              <a:avLst/>
            </a:prstGeom>
            <a:noFill/>
          </p:spPr>
        </p:pic>
        <p:sp>
          <p:nvSpPr>
            <p:cNvPr id="13" name="TextBox 12"/>
            <p:cNvSpPr txBox="1"/>
            <p:nvPr/>
          </p:nvSpPr>
          <p:spPr>
            <a:xfrm>
              <a:off x="1299399" y="2536690"/>
              <a:ext cx="693420" cy="39878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smtClean="0">
                  <a:solidFill>
                    <a:schemeClr val="tx1"/>
                  </a:solidFill>
                  <a:latin typeface="黑体" panose="02010609060101010101" charset="-122"/>
                  <a:ea typeface="黑体" panose="02010609060101010101" charset="-122"/>
                </a:rPr>
                <a:t>示例</a:t>
              </a:r>
              <a:endParaRPr lang="zh-CN" altLang="en-US" sz="2000" b="1" dirty="0">
                <a:solidFill>
                  <a:schemeClr val="tx1"/>
                </a:solidFill>
                <a:latin typeface="黑体" panose="02010609060101010101" charset="-122"/>
                <a:ea typeface="黑体" panose="02010609060101010101" charset="-122"/>
              </a:endParaRPr>
            </a:p>
          </p:txBody>
        </p:sp>
      </p:grpSp>
      <p:pic>
        <p:nvPicPr>
          <p:cNvPr id="1026" name="Picture 2" descr="C:\Users\yaling.he\Desktop\Chapter06截图\Chapter06截图\图6.19  border-radius制作圆形.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1296" y="3440970"/>
            <a:ext cx="2950715" cy="2219877"/>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grpSp>
        <p:nvGrpSpPr>
          <p:cNvPr id="16" name="组合 18"/>
          <p:cNvGrpSpPr/>
          <p:nvPr/>
        </p:nvGrpSpPr>
        <p:grpSpPr bwMode="auto">
          <a:xfrm>
            <a:off x="3477282" y="6084570"/>
            <a:ext cx="5361582" cy="446042"/>
            <a:chOff x="3143240" y="5126095"/>
            <a:chExt cx="5361619" cy="446045"/>
          </a:xfrm>
          <a:solidFill>
            <a:schemeClr val="tx1"/>
          </a:solidFill>
        </p:grpSpPr>
        <p:sp>
          <p:nvSpPr>
            <p:cNvPr id="6" name="圆角矩形 5"/>
            <p:cNvSpPr/>
            <p:nvPr/>
          </p:nvSpPr>
          <p:spPr bwMode="auto">
            <a:xfrm>
              <a:off x="3143240" y="5143512"/>
              <a:ext cx="500066" cy="428628"/>
            </a:xfrm>
            <a:prstGeom prst="roundRect">
              <a:avLst/>
            </a:prstGeom>
            <a:grp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latin typeface="微软雅黑" panose="020B0503020204020204" charset="-122"/>
                <a:ea typeface="微软雅黑" panose="020B0503020204020204" charset="-122"/>
              </a:endParaRPr>
            </a:p>
          </p:txBody>
        </p:sp>
        <p:sp>
          <p:nvSpPr>
            <p:cNvPr id="7" name="圆角矩形 6"/>
            <p:cNvSpPr/>
            <p:nvPr/>
          </p:nvSpPr>
          <p:spPr bwMode="auto">
            <a:xfrm>
              <a:off x="3714744" y="5126095"/>
              <a:ext cx="4790115" cy="428628"/>
            </a:xfrm>
            <a:prstGeom prst="roundRect">
              <a:avLst/>
            </a:prstGeom>
            <a:grp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latin typeface="微软雅黑" panose="020B0503020204020204" charset="-122"/>
                <a:ea typeface="微软雅黑" panose="020B0503020204020204" charset="-122"/>
              </a:endParaRPr>
            </a:p>
          </p:txBody>
        </p:sp>
        <p:pic>
          <p:nvPicPr>
            <p:cNvPr id="8" name="Picture 8"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grp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9"/>
            <p:cNvSpPr txBox="1"/>
            <p:nvPr/>
          </p:nvSpPr>
          <p:spPr bwMode="auto">
            <a:xfrm>
              <a:off x="3566327" y="5202150"/>
              <a:ext cx="4897789" cy="337187"/>
            </a:xfrm>
            <a:prstGeom prst="rect">
              <a:avLst/>
            </a:prstGeom>
            <a:grpFill/>
            <a:effectLst/>
          </p:spPr>
          <p:txBody>
            <a:bodyPr wrap="none">
              <a:spAutoFit/>
            </a:bodyPr>
            <a:lstStyle/>
            <a:p>
              <a:pPr algn="ctr">
                <a:defRPr/>
              </a:pPr>
              <a:r>
                <a:rPr lang="zh-CN" altLang="en-US" sz="1600" b="1" spc="300" dirty="0">
                  <a:solidFill>
                    <a:srgbClr val="FBFFFE"/>
                  </a:solidFill>
                  <a:latin typeface="微软雅黑" panose="020B0503020204020204" charset="-122"/>
                  <a:ea typeface="微软雅黑" panose="020B0503020204020204" charset="-122"/>
                  <a:sym typeface="+mn-ea"/>
                  <a:hlinkClick r:id="rId4" tooltip="" action="ppaction://hlinkfile"/>
                </a:rPr>
                <a:t>演示</a:t>
              </a:r>
              <a:r>
                <a:rPr lang="zh-CN" altLang="en-US" sz="1600" b="1" spc="300" dirty="0" smtClean="0">
                  <a:solidFill>
                    <a:srgbClr val="FBFFFE"/>
                  </a:solidFill>
                  <a:latin typeface="微软雅黑" panose="020B0503020204020204" charset="-122"/>
                  <a:ea typeface="微软雅黑" panose="020B0503020204020204" charset="-122"/>
                  <a:sym typeface="+mn-ea"/>
                  <a:hlinkClick r:id="rId4" tooltip="" action="ppaction://hlinkfile"/>
                </a:rPr>
                <a:t>示例</a:t>
              </a:r>
              <a:r>
                <a:rPr lang="en-US" altLang="zh-CN" sz="1600" b="1" spc="300" dirty="0">
                  <a:solidFill>
                    <a:srgbClr val="FBFFFE"/>
                  </a:solidFill>
                  <a:latin typeface="微软雅黑" panose="020B0503020204020204" charset="-122"/>
                  <a:ea typeface="微软雅黑" panose="020B0503020204020204" charset="-122"/>
                  <a:sym typeface="+mn-ea"/>
                  <a:hlinkClick r:id="rId4" tooltip="" action="ppaction://hlinkfile"/>
                </a:rPr>
                <a:t>8</a:t>
              </a:r>
              <a:r>
                <a:rPr lang="zh-CN" altLang="en-US" sz="1600" b="1" spc="300" dirty="0" smtClean="0">
                  <a:solidFill>
                    <a:srgbClr val="FBFFFE"/>
                  </a:solidFill>
                  <a:latin typeface="微软雅黑" panose="020B0503020204020204" charset="-122"/>
                  <a:ea typeface="微软雅黑" panose="020B0503020204020204" charset="-122"/>
                  <a:sym typeface="+mn-ea"/>
                  <a:hlinkClick r:id="rId4" tooltip="" action="ppaction://hlinkfile"/>
                </a:rPr>
                <a:t>：</a:t>
              </a:r>
              <a:r>
                <a:rPr lang="en-US" altLang="zh-CN" sz="1600" b="1" spc="300" dirty="0" smtClean="0">
                  <a:solidFill>
                    <a:srgbClr val="FBFFFE"/>
                  </a:solidFill>
                  <a:latin typeface="微软雅黑" panose="020B0503020204020204" charset="-122"/>
                  <a:ea typeface="微软雅黑" panose="020B0503020204020204" charset="-122"/>
                  <a:sym typeface="+mn-ea"/>
                  <a:hlinkClick r:id="rId4" tooltip="" action="ppaction://hlinkfile"/>
                </a:rPr>
                <a:t>border-radius</a:t>
              </a:r>
              <a:r>
                <a:rPr lang="zh-CN" altLang="en-US" sz="1600" b="1" spc="300" dirty="0">
                  <a:solidFill>
                    <a:srgbClr val="FBFFFE"/>
                  </a:solidFill>
                  <a:latin typeface="微软雅黑" panose="020B0503020204020204" charset="-122"/>
                  <a:ea typeface="微软雅黑" panose="020B0503020204020204" charset="-122"/>
                  <a:sym typeface="+mn-ea"/>
                  <a:hlinkClick r:id="rId4" tooltip="" action="ppaction://hlinkfile"/>
                </a:rPr>
                <a:t>制作特殊图形</a:t>
              </a:r>
              <a:endParaRPr lang="zh-CN" altLang="en-US" sz="1600" b="1" spc="300" dirty="0">
                <a:solidFill>
                  <a:srgbClr val="FBFFFE"/>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wipe(left)">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9400" y="301625"/>
            <a:ext cx="9130665" cy="523240"/>
          </a:xfrm>
        </p:spPr>
        <p:txBody>
          <a:bodyPr>
            <a:normAutofit fontScale="90000"/>
          </a:bodyPr>
          <a:lstStyle/>
          <a:p>
            <a:r>
              <a:rPr lang="en-US" altLang="zh-CN" dirty="0" smtClean="0"/>
              <a:t> </a:t>
            </a:r>
            <a:r>
              <a:rPr lang="zh-CN" altLang="en-US" dirty="0"/>
              <a:t> 使用</a:t>
            </a:r>
            <a:r>
              <a:rPr lang="en-US" altLang="zh-CN" dirty="0"/>
              <a:t>border-radius</a:t>
            </a:r>
            <a:r>
              <a:rPr lang="zh-CN" altLang="en-US" dirty="0"/>
              <a:t>制作特殊</a:t>
            </a:r>
            <a:r>
              <a:rPr lang="zh-CN" altLang="en-US" dirty="0" smtClean="0"/>
              <a:t>图形</a:t>
            </a:r>
            <a:r>
              <a:rPr lang="en-US" altLang="zh-CN" dirty="0" smtClean="0"/>
              <a:t>3-2</a:t>
            </a:r>
            <a:endParaRPr lang="zh-CN" altLang="en-US" dirty="0"/>
          </a:p>
        </p:txBody>
      </p:sp>
      <p:sp>
        <p:nvSpPr>
          <p:cNvPr id="3" name="内容占位符 2"/>
          <p:cNvSpPr>
            <a:spLocks noGrp="1"/>
          </p:cNvSpPr>
          <p:nvPr>
            <p:ph idx="1"/>
          </p:nvPr>
        </p:nvSpPr>
        <p:spPr>
          <a:xfrm>
            <a:off x="2308254" y="1214422"/>
            <a:ext cx="4766544" cy="5143536"/>
          </a:xfrm>
        </p:spPr>
        <p:txBody>
          <a:bodyPr/>
          <a:lstStyle/>
          <a:p>
            <a:r>
              <a:rPr lang="zh-CN" altLang="zh-CN" dirty="0" smtClean="0"/>
              <a:t>半圆形</a:t>
            </a:r>
            <a:endParaRPr lang="en-US" altLang="zh-CN" dirty="0" smtClean="0"/>
          </a:p>
          <a:p>
            <a:pPr lvl="1"/>
            <a:r>
              <a:rPr lang="zh-CN" altLang="zh-CN" dirty="0" smtClean="0"/>
              <a:t>利用</a:t>
            </a:r>
            <a:r>
              <a:rPr lang="en-US" altLang="zh-CN" dirty="0"/>
              <a:t>border-radius</a:t>
            </a:r>
            <a:r>
              <a:rPr lang="zh-CN" altLang="zh-CN" dirty="0"/>
              <a:t>属性</a:t>
            </a:r>
            <a:r>
              <a:rPr lang="zh-CN" altLang="zh-CN" dirty="0" smtClean="0"/>
              <a:t>制作</a:t>
            </a:r>
            <a:r>
              <a:rPr lang="zh-CN" altLang="en-US" dirty="0" smtClean="0"/>
              <a:t>半</a:t>
            </a:r>
            <a:r>
              <a:rPr lang="zh-CN" altLang="zh-CN" dirty="0" smtClean="0"/>
              <a:t>圆</a:t>
            </a:r>
            <a:r>
              <a:rPr lang="zh-CN" altLang="en-US" dirty="0" smtClean="0"/>
              <a:t>形</a:t>
            </a:r>
            <a:r>
              <a:rPr lang="zh-CN" altLang="en-US" dirty="0"/>
              <a:t>的</a:t>
            </a:r>
            <a:r>
              <a:rPr lang="zh-CN" altLang="zh-CN" dirty="0" smtClean="0"/>
              <a:t>两</a:t>
            </a:r>
            <a:r>
              <a:rPr lang="zh-CN" altLang="zh-CN" dirty="0"/>
              <a:t>个</a:t>
            </a:r>
            <a:r>
              <a:rPr lang="zh-CN" altLang="zh-CN" dirty="0" smtClean="0"/>
              <a:t>要点</a:t>
            </a:r>
            <a:endParaRPr lang="en-US" altLang="zh-CN" dirty="0" smtClean="0"/>
          </a:p>
          <a:p>
            <a:pPr lvl="2"/>
            <a:r>
              <a:rPr lang="zh-CN" altLang="en-US" dirty="0"/>
              <a:t>制作上半圆或下半圆时，元素的宽度是高度的</a:t>
            </a:r>
            <a:r>
              <a:rPr lang="en-US" altLang="zh-CN" dirty="0"/>
              <a:t>2</a:t>
            </a:r>
            <a:r>
              <a:rPr lang="zh-CN" altLang="en-US" dirty="0"/>
              <a:t>倍，而且圆角半径为元素的高度</a:t>
            </a:r>
            <a:r>
              <a:rPr lang="zh-CN" altLang="en-US" dirty="0" smtClean="0"/>
              <a:t>值</a:t>
            </a:r>
            <a:endParaRPr lang="zh-CN" altLang="en-US" dirty="0"/>
          </a:p>
          <a:p>
            <a:pPr lvl="2"/>
            <a:r>
              <a:rPr lang="zh-CN" altLang="en-US" dirty="0" smtClean="0"/>
              <a:t>制作</a:t>
            </a:r>
            <a:r>
              <a:rPr lang="zh-CN" altLang="en-US" dirty="0"/>
              <a:t>左半圆或右半圆时，元素的高度是宽度的</a:t>
            </a:r>
            <a:r>
              <a:rPr lang="en-US" altLang="zh-CN" dirty="0"/>
              <a:t>2</a:t>
            </a:r>
            <a:r>
              <a:rPr lang="zh-CN" altLang="en-US" dirty="0"/>
              <a:t>倍，</a:t>
            </a:r>
            <a:r>
              <a:rPr lang="zh-CN" altLang="en-US" dirty="0" smtClean="0"/>
              <a:t>而且圆角</a:t>
            </a:r>
            <a:r>
              <a:rPr lang="zh-CN" altLang="en-US" dirty="0"/>
              <a:t>半径为元素的宽度值</a:t>
            </a:r>
            <a:endParaRPr lang="zh-CN" altLang="en-US" dirty="0"/>
          </a:p>
        </p:txBody>
      </p:sp>
      <p:pic>
        <p:nvPicPr>
          <p:cNvPr id="2050" name="Picture 2" descr="C:\Users\yaling.he\Desktop\2016-12-06_113052.bmp"/>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8128" y="1231510"/>
            <a:ext cx="3096344" cy="4507054"/>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grpSp>
        <p:nvGrpSpPr>
          <p:cNvPr id="16" name="组合 18"/>
          <p:cNvGrpSpPr/>
          <p:nvPr/>
        </p:nvGrpSpPr>
        <p:grpSpPr bwMode="auto">
          <a:xfrm>
            <a:off x="3169307" y="6183630"/>
            <a:ext cx="5361582" cy="446042"/>
            <a:chOff x="3143240" y="5126095"/>
            <a:chExt cx="5361619" cy="446045"/>
          </a:xfrm>
          <a:solidFill>
            <a:schemeClr val="tx1"/>
          </a:solidFill>
        </p:grpSpPr>
        <p:sp>
          <p:nvSpPr>
            <p:cNvPr id="6" name="圆角矩形 5"/>
            <p:cNvSpPr/>
            <p:nvPr/>
          </p:nvSpPr>
          <p:spPr bwMode="auto">
            <a:xfrm>
              <a:off x="3143240" y="5143512"/>
              <a:ext cx="500066" cy="428628"/>
            </a:xfrm>
            <a:prstGeom prst="roundRect">
              <a:avLst/>
            </a:prstGeom>
            <a:grp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latin typeface="微软雅黑" panose="020B0503020204020204" charset="-122"/>
                <a:ea typeface="微软雅黑" panose="020B0503020204020204" charset="-122"/>
              </a:endParaRPr>
            </a:p>
          </p:txBody>
        </p:sp>
        <p:sp>
          <p:nvSpPr>
            <p:cNvPr id="7" name="圆角矩形 6"/>
            <p:cNvSpPr/>
            <p:nvPr/>
          </p:nvSpPr>
          <p:spPr bwMode="auto">
            <a:xfrm>
              <a:off x="3714744" y="5126095"/>
              <a:ext cx="4790115" cy="428628"/>
            </a:xfrm>
            <a:prstGeom prst="roundRect">
              <a:avLst/>
            </a:prstGeom>
            <a:grp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latin typeface="微软雅黑" panose="020B0503020204020204" charset="-122"/>
                <a:ea typeface="微软雅黑" panose="020B0503020204020204" charset="-122"/>
              </a:endParaRPr>
            </a:p>
          </p:txBody>
        </p:sp>
        <p:pic>
          <p:nvPicPr>
            <p:cNvPr id="8" name="Picture 8" descr="说话气泡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grp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9"/>
            <p:cNvSpPr txBox="1"/>
            <p:nvPr/>
          </p:nvSpPr>
          <p:spPr bwMode="auto">
            <a:xfrm>
              <a:off x="3566327" y="5202150"/>
              <a:ext cx="4897789" cy="337187"/>
            </a:xfrm>
            <a:prstGeom prst="rect">
              <a:avLst/>
            </a:prstGeom>
            <a:grpFill/>
            <a:effectLst/>
          </p:spPr>
          <p:txBody>
            <a:bodyPr wrap="none">
              <a:spAutoFit/>
            </a:bodyPr>
            <a:lstStyle/>
            <a:p>
              <a:pPr algn="ctr">
                <a:defRPr/>
              </a:pPr>
              <a:r>
                <a:rPr lang="zh-CN" altLang="en-US" sz="1600" b="1" spc="300" dirty="0">
                  <a:solidFill>
                    <a:srgbClr val="FBFFFE"/>
                  </a:solidFill>
                  <a:latin typeface="微软雅黑" panose="020B0503020204020204" charset="-122"/>
                  <a:ea typeface="微软雅黑" panose="020B0503020204020204" charset="-122"/>
                  <a:sym typeface="+mn-ea"/>
                  <a:hlinkClick r:id="rId3" tooltip="" action="ppaction://hlinkfile"/>
                </a:rPr>
                <a:t>演示</a:t>
              </a:r>
              <a:r>
                <a:rPr lang="zh-CN" altLang="en-US" sz="1600" b="1" spc="300" dirty="0" smtClean="0">
                  <a:solidFill>
                    <a:srgbClr val="FBFFFE"/>
                  </a:solidFill>
                  <a:latin typeface="微软雅黑" panose="020B0503020204020204" charset="-122"/>
                  <a:ea typeface="微软雅黑" panose="020B0503020204020204" charset="-122"/>
                  <a:sym typeface="+mn-ea"/>
                  <a:hlinkClick r:id="rId3" tooltip="" action="ppaction://hlinkfile"/>
                </a:rPr>
                <a:t>示例</a:t>
              </a:r>
              <a:r>
                <a:rPr lang="en-US" altLang="zh-CN" sz="1600" b="1" spc="300" dirty="0">
                  <a:solidFill>
                    <a:srgbClr val="FBFFFE"/>
                  </a:solidFill>
                  <a:latin typeface="微软雅黑" panose="020B0503020204020204" charset="-122"/>
                  <a:ea typeface="微软雅黑" panose="020B0503020204020204" charset="-122"/>
                  <a:sym typeface="+mn-ea"/>
                  <a:hlinkClick r:id="rId3" tooltip="" action="ppaction://hlinkfile"/>
                </a:rPr>
                <a:t>8</a:t>
              </a:r>
              <a:r>
                <a:rPr lang="zh-CN" altLang="en-US" sz="1600" b="1" spc="300" dirty="0" smtClean="0">
                  <a:solidFill>
                    <a:srgbClr val="FBFFFE"/>
                  </a:solidFill>
                  <a:latin typeface="微软雅黑" panose="020B0503020204020204" charset="-122"/>
                  <a:ea typeface="微软雅黑" panose="020B0503020204020204" charset="-122"/>
                  <a:sym typeface="+mn-ea"/>
                  <a:hlinkClick r:id="rId3" tooltip="" action="ppaction://hlinkfile"/>
                </a:rPr>
                <a:t>：</a:t>
              </a:r>
              <a:r>
                <a:rPr lang="en-US" altLang="zh-CN" sz="1600" b="1" spc="300" dirty="0" smtClean="0">
                  <a:solidFill>
                    <a:srgbClr val="FBFFFE"/>
                  </a:solidFill>
                  <a:latin typeface="微软雅黑" panose="020B0503020204020204" charset="-122"/>
                  <a:ea typeface="微软雅黑" panose="020B0503020204020204" charset="-122"/>
                  <a:sym typeface="+mn-ea"/>
                  <a:hlinkClick r:id="rId3" tooltip="" action="ppaction://hlinkfile"/>
                </a:rPr>
                <a:t>border-radius</a:t>
              </a:r>
              <a:r>
                <a:rPr lang="zh-CN" altLang="en-US" sz="1600" b="1" spc="300" dirty="0">
                  <a:solidFill>
                    <a:srgbClr val="FBFFFE"/>
                  </a:solidFill>
                  <a:latin typeface="微软雅黑" panose="020B0503020204020204" charset="-122"/>
                  <a:ea typeface="微软雅黑" panose="020B0503020204020204" charset="-122"/>
                  <a:sym typeface="+mn-ea"/>
                  <a:hlinkClick r:id="rId3" tooltip="" action="ppaction://hlinkfile"/>
                </a:rPr>
                <a:t>制作特殊图形</a:t>
              </a:r>
              <a:endParaRPr lang="zh-CN" altLang="en-US" sz="1600" b="1" spc="300" dirty="0">
                <a:solidFill>
                  <a:srgbClr val="FBFFFE"/>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0355" y="291465"/>
            <a:ext cx="8960485" cy="523240"/>
          </a:xfrm>
        </p:spPr>
        <p:txBody>
          <a:bodyPr>
            <a:normAutofit fontScale="90000"/>
          </a:bodyPr>
          <a:lstStyle/>
          <a:p>
            <a:r>
              <a:rPr lang="en-US" altLang="zh-CN" dirty="0" smtClean="0"/>
              <a:t> </a:t>
            </a:r>
            <a:r>
              <a:rPr lang="zh-CN" altLang="en-US" dirty="0"/>
              <a:t> 使用</a:t>
            </a:r>
            <a:r>
              <a:rPr lang="en-US" altLang="zh-CN" dirty="0"/>
              <a:t>border-radius</a:t>
            </a:r>
            <a:r>
              <a:rPr lang="zh-CN" altLang="en-US" dirty="0"/>
              <a:t>制作特殊</a:t>
            </a:r>
            <a:r>
              <a:rPr lang="zh-CN" altLang="en-US" dirty="0" smtClean="0"/>
              <a:t>图形</a:t>
            </a:r>
            <a:r>
              <a:rPr lang="en-US" altLang="zh-CN" dirty="0" smtClean="0"/>
              <a:t>3-3</a:t>
            </a:r>
            <a:endParaRPr lang="zh-CN" altLang="en-US" dirty="0"/>
          </a:p>
        </p:txBody>
      </p:sp>
      <p:sp>
        <p:nvSpPr>
          <p:cNvPr id="3" name="内容占位符 2"/>
          <p:cNvSpPr>
            <a:spLocks noGrp="1"/>
          </p:cNvSpPr>
          <p:nvPr>
            <p:ph idx="1"/>
          </p:nvPr>
        </p:nvSpPr>
        <p:spPr>
          <a:xfrm>
            <a:off x="2308254" y="1214422"/>
            <a:ext cx="4766544" cy="5143536"/>
          </a:xfrm>
        </p:spPr>
        <p:txBody>
          <a:bodyPr/>
          <a:lstStyle/>
          <a:p>
            <a:r>
              <a:rPr lang="zh-CN" altLang="en-US" dirty="0" smtClean="0"/>
              <a:t>扇形</a:t>
            </a:r>
            <a:endParaRPr lang="en-US" altLang="zh-CN" dirty="0" smtClean="0"/>
          </a:p>
          <a:p>
            <a:pPr lvl="1"/>
            <a:r>
              <a:rPr lang="zh-CN" altLang="zh-CN" dirty="0" smtClean="0"/>
              <a:t>利用</a:t>
            </a:r>
            <a:r>
              <a:rPr lang="en-US" altLang="zh-CN" dirty="0"/>
              <a:t>border-radius</a:t>
            </a:r>
            <a:r>
              <a:rPr lang="zh-CN" altLang="zh-CN" dirty="0"/>
              <a:t>属性</a:t>
            </a:r>
            <a:r>
              <a:rPr lang="zh-CN" altLang="zh-CN" dirty="0" smtClean="0"/>
              <a:t>制作</a:t>
            </a:r>
            <a:r>
              <a:rPr lang="zh-CN" altLang="en-US" dirty="0" smtClean="0"/>
              <a:t>扇形</a:t>
            </a:r>
            <a:r>
              <a:rPr lang="zh-CN" altLang="zh-CN" dirty="0" smtClean="0"/>
              <a:t>遵循</a:t>
            </a:r>
            <a:r>
              <a:rPr lang="zh-CN" altLang="zh-CN" dirty="0"/>
              <a:t>“三同，一不同”</a:t>
            </a:r>
            <a:r>
              <a:rPr lang="zh-CN" altLang="zh-CN" dirty="0" smtClean="0"/>
              <a:t>原则</a:t>
            </a:r>
            <a:endParaRPr lang="en-US" altLang="zh-CN" dirty="0" smtClean="0"/>
          </a:p>
          <a:p>
            <a:pPr lvl="2"/>
            <a:r>
              <a:rPr lang="zh-CN" altLang="en-US" dirty="0"/>
              <a:t>“三同”是元素宽度、高度、圆角半径</a:t>
            </a:r>
            <a:r>
              <a:rPr lang="zh-CN" altLang="en-US" dirty="0" smtClean="0"/>
              <a:t>相同</a:t>
            </a:r>
            <a:endParaRPr lang="en-US" altLang="zh-CN" dirty="0" smtClean="0"/>
          </a:p>
          <a:p>
            <a:pPr lvl="2"/>
            <a:r>
              <a:rPr lang="zh-CN" altLang="en-US" dirty="0"/>
              <a:t>“一不同”是圆角取值位置不同</a:t>
            </a:r>
            <a:endParaRPr lang="zh-CN" altLang="en-US" dirty="0"/>
          </a:p>
        </p:txBody>
      </p:sp>
      <p:pic>
        <p:nvPicPr>
          <p:cNvPr id="3074" name="Picture 2" descr="C:\Users\yaling.he\Desktop\2016-12-06_132331.bmp"/>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76120" y="1268760"/>
            <a:ext cx="3116577" cy="4536504"/>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grpSp>
        <p:nvGrpSpPr>
          <p:cNvPr id="16" name="组合 18"/>
          <p:cNvGrpSpPr/>
          <p:nvPr/>
        </p:nvGrpSpPr>
        <p:grpSpPr bwMode="auto">
          <a:xfrm>
            <a:off x="2962297" y="6219190"/>
            <a:ext cx="5361582" cy="446042"/>
            <a:chOff x="3143240" y="5126095"/>
            <a:chExt cx="5361619" cy="446045"/>
          </a:xfrm>
          <a:solidFill>
            <a:schemeClr val="tx1"/>
          </a:solidFill>
        </p:grpSpPr>
        <p:sp>
          <p:nvSpPr>
            <p:cNvPr id="6" name="圆角矩形 5"/>
            <p:cNvSpPr/>
            <p:nvPr/>
          </p:nvSpPr>
          <p:spPr bwMode="auto">
            <a:xfrm>
              <a:off x="3143240" y="5143512"/>
              <a:ext cx="500066" cy="428628"/>
            </a:xfrm>
            <a:prstGeom prst="roundRect">
              <a:avLst/>
            </a:prstGeom>
            <a:grp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latin typeface="微软雅黑" panose="020B0503020204020204" charset="-122"/>
                <a:ea typeface="微软雅黑" panose="020B0503020204020204" charset="-122"/>
              </a:endParaRPr>
            </a:p>
          </p:txBody>
        </p:sp>
        <p:sp>
          <p:nvSpPr>
            <p:cNvPr id="7" name="圆角矩形 6"/>
            <p:cNvSpPr/>
            <p:nvPr/>
          </p:nvSpPr>
          <p:spPr bwMode="auto">
            <a:xfrm>
              <a:off x="3714744" y="5126095"/>
              <a:ext cx="4790115" cy="428628"/>
            </a:xfrm>
            <a:prstGeom prst="roundRect">
              <a:avLst/>
            </a:prstGeom>
            <a:grp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latin typeface="微软雅黑" panose="020B0503020204020204" charset="-122"/>
                <a:ea typeface="微软雅黑" panose="020B0503020204020204" charset="-122"/>
              </a:endParaRPr>
            </a:p>
          </p:txBody>
        </p:sp>
        <p:pic>
          <p:nvPicPr>
            <p:cNvPr id="8" name="Picture 8" descr="说话气泡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grp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9"/>
            <p:cNvSpPr txBox="1"/>
            <p:nvPr/>
          </p:nvSpPr>
          <p:spPr bwMode="auto">
            <a:xfrm>
              <a:off x="3566328" y="5202150"/>
              <a:ext cx="4897789" cy="337187"/>
            </a:xfrm>
            <a:prstGeom prst="rect">
              <a:avLst/>
            </a:prstGeom>
            <a:grpFill/>
            <a:effectLst/>
          </p:spPr>
          <p:txBody>
            <a:bodyPr wrap="none">
              <a:spAutoFit/>
            </a:bodyPr>
            <a:lstStyle/>
            <a:p>
              <a:pPr algn="ctr">
                <a:defRPr/>
              </a:pPr>
              <a:r>
                <a:rPr lang="zh-CN" altLang="en-US" sz="1600" b="1" spc="300" dirty="0">
                  <a:solidFill>
                    <a:srgbClr val="FBFFFE"/>
                  </a:solidFill>
                  <a:latin typeface="微软雅黑" panose="020B0503020204020204" charset="-122"/>
                  <a:ea typeface="微软雅黑" panose="020B0503020204020204" charset="-122"/>
                  <a:sym typeface="+mn-ea"/>
                  <a:hlinkClick r:id="rId3" tooltip="" action="ppaction://hlinkfile"/>
                </a:rPr>
                <a:t>演示</a:t>
              </a:r>
              <a:r>
                <a:rPr lang="zh-CN" altLang="en-US" sz="1600" b="1" spc="300" dirty="0" smtClean="0">
                  <a:solidFill>
                    <a:srgbClr val="FBFFFE"/>
                  </a:solidFill>
                  <a:latin typeface="微软雅黑" panose="020B0503020204020204" charset="-122"/>
                  <a:ea typeface="微软雅黑" panose="020B0503020204020204" charset="-122"/>
                  <a:sym typeface="+mn-ea"/>
                  <a:hlinkClick r:id="rId3" tooltip="" action="ppaction://hlinkfile"/>
                </a:rPr>
                <a:t>示例</a:t>
              </a:r>
              <a:r>
                <a:rPr lang="en-US" altLang="zh-CN" sz="1600" b="1" spc="300" dirty="0">
                  <a:solidFill>
                    <a:srgbClr val="FBFFFE"/>
                  </a:solidFill>
                  <a:latin typeface="微软雅黑" panose="020B0503020204020204" charset="-122"/>
                  <a:ea typeface="微软雅黑" panose="020B0503020204020204" charset="-122"/>
                  <a:sym typeface="+mn-ea"/>
                  <a:hlinkClick r:id="rId3" tooltip="" action="ppaction://hlinkfile"/>
                </a:rPr>
                <a:t>8</a:t>
              </a:r>
              <a:r>
                <a:rPr lang="zh-CN" altLang="en-US" sz="1600" b="1" spc="300" dirty="0" smtClean="0">
                  <a:solidFill>
                    <a:srgbClr val="FBFFFE"/>
                  </a:solidFill>
                  <a:latin typeface="微软雅黑" panose="020B0503020204020204" charset="-122"/>
                  <a:ea typeface="微软雅黑" panose="020B0503020204020204" charset="-122"/>
                  <a:sym typeface="+mn-ea"/>
                  <a:hlinkClick r:id="rId3" tooltip="" action="ppaction://hlinkfile"/>
                </a:rPr>
                <a:t>：</a:t>
              </a:r>
              <a:r>
                <a:rPr lang="en-US" altLang="zh-CN" sz="1600" b="1" spc="300" dirty="0" smtClean="0">
                  <a:solidFill>
                    <a:srgbClr val="FBFFFE"/>
                  </a:solidFill>
                  <a:latin typeface="微软雅黑" panose="020B0503020204020204" charset="-122"/>
                  <a:ea typeface="微软雅黑" panose="020B0503020204020204" charset="-122"/>
                  <a:sym typeface="+mn-ea"/>
                  <a:hlinkClick r:id="rId3" tooltip="" action="ppaction://hlinkfile"/>
                </a:rPr>
                <a:t>border-radius</a:t>
              </a:r>
              <a:r>
                <a:rPr lang="zh-CN" altLang="en-US" sz="1600" b="1" spc="300" dirty="0">
                  <a:solidFill>
                    <a:srgbClr val="FBFFFE"/>
                  </a:solidFill>
                  <a:latin typeface="微软雅黑" panose="020B0503020204020204" charset="-122"/>
                  <a:ea typeface="微软雅黑" panose="020B0503020204020204" charset="-122"/>
                  <a:sym typeface="+mn-ea"/>
                  <a:hlinkClick r:id="rId3" tooltip="" action="ppaction://hlinkfile"/>
                </a:rPr>
                <a:t>制作特殊图形</a:t>
              </a:r>
              <a:endParaRPr lang="zh-CN" altLang="en-US" sz="1600" b="1" spc="300" dirty="0">
                <a:solidFill>
                  <a:srgbClr val="FBFFFE"/>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650875" y="275590"/>
            <a:ext cx="7542530" cy="523240"/>
          </a:xfrm>
        </p:spPr>
        <p:txBody>
          <a:bodyPr>
            <a:normAutofit fontScale="90000"/>
          </a:bodyPr>
          <a:lstStyle/>
          <a:p>
            <a:r>
              <a:rPr lang="zh-CN" altLang="en-US" dirty="0" smtClean="0"/>
              <a:t>学生操作</a:t>
            </a:r>
            <a:r>
              <a:rPr lang="en-US" altLang="zh-CN" dirty="0" smtClean="0"/>
              <a:t>—</a:t>
            </a:r>
            <a:r>
              <a:rPr lang="zh-CN" altLang="en-US" dirty="0" smtClean="0"/>
              <a:t>彩妆热卖产品列表</a:t>
            </a:r>
            <a:r>
              <a:rPr lang="en-US" altLang="zh-CN" dirty="0" smtClean="0"/>
              <a:t>2-1</a:t>
            </a:r>
            <a:endParaRPr lang="en-US" altLang="zh-CN" dirty="0" smtClean="0"/>
          </a:p>
        </p:txBody>
      </p:sp>
      <p:sp>
        <p:nvSpPr>
          <p:cNvPr id="37890" name="内容占位符 2"/>
          <p:cNvSpPr>
            <a:spLocks noGrp="1"/>
          </p:cNvSpPr>
          <p:nvPr>
            <p:ph idx="1"/>
          </p:nvPr>
        </p:nvSpPr>
        <p:spPr/>
        <p:txBody>
          <a:bodyPr/>
          <a:lstStyle/>
          <a:p>
            <a:r>
              <a:rPr lang="zh-CN" altLang="en-US" dirty="0" smtClean="0"/>
              <a:t>训练要点</a:t>
            </a:r>
            <a:endParaRPr lang="en-US" altLang="zh-CN" dirty="0" smtClean="0"/>
          </a:p>
          <a:p>
            <a:pPr lvl="1"/>
            <a:r>
              <a:rPr lang="zh-CN" altLang="en-US" dirty="0"/>
              <a:t>使用无序列表</a:t>
            </a:r>
            <a:r>
              <a:rPr lang="en-US" altLang="zh-CN" dirty="0"/>
              <a:t>&lt;</a:t>
            </a:r>
            <a:r>
              <a:rPr lang="en-US" altLang="zh-CN" dirty="0" err="1"/>
              <a:t>ul</a:t>
            </a:r>
            <a:r>
              <a:rPr lang="en-US" altLang="zh-CN" dirty="0"/>
              <a:t>&gt;</a:t>
            </a:r>
            <a:r>
              <a:rPr lang="zh-CN" altLang="en-US" dirty="0"/>
              <a:t>制作热点产品</a:t>
            </a:r>
            <a:r>
              <a:rPr lang="zh-CN" altLang="en-US" dirty="0" smtClean="0"/>
              <a:t>列表</a:t>
            </a:r>
            <a:endParaRPr lang="zh-CN" altLang="en-US" dirty="0"/>
          </a:p>
          <a:p>
            <a:pPr lvl="1"/>
            <a:r>
              <a:rPr lang="zh-CN" altLang="en-US" dirty="0" smtClean="0"/>
              <a:t>使用</a:t>
            </a:r>
            <a:r>
              <a:rPr lang="en-US" altLang="zh-CN" dirty="0"/>
              <a:t>border</a:t>
            </a:r>
            <a:r>
              <a:rPr lang="zh-CN" altLang="en-US" dirty="0"/>
              <a:t>属性设置边框</a:t>
            </a:r>
            <a:r>
              <a:rPr lang="zh-CN" altLang="en-US" dirty="0" smtClean="0"/>
              <a:t>样式</a:t>
            </a:r>
            <a:endParaRPr lang="zh-CN" altLang="en-US" dirty="0"/>
          </a:p>
          <a:p>
            <a:pPr lvl="1"/>
            <a:r>
              <a:rPr lang="zh-CN" altLang="en-US" dirty="0" smtClean="0"/>
              <a:t>使用</a:t>
            </a:r>
            <a:r>
              <a:rPr lang="en-US" altLang="zh-CN" dirty="0"/>
              <a:t>margin</a:t>
            </a:r>
            <a:r>
              <a:rPr lang="zh-CN" altLang="en-US" dirty="0"/>
              <a:t>属性和</a:t>
            </a:r>
            <a:r>
              <a:rPr lang="en-US" altLang="zh-CN" dirty="0"/>
              <a:t>padding</a:t>
            </a:r>
            <a:r>
              <a:rPr lang="zh-CN" altLang="en-US" dirty="0"/>
              <a:t>属性设置外边距和内边</a:t>
            </a:r>
            <a:r>
              <a:rPr lang="zh-CN" altLang="en-US" dirty="0" smtClean="0"/>
              <a:t>距</a:t>
            </a:r>
            <a:endParaRPr lang="zh-CN" altLang="en-US" dirty="0"/>
          </a:p>
          <a:p>
            <a:pPr lvl="1"/>
            <a:r>
              <a:rPr lang="zh-CN" altLang="en-US" dirty="0" smtClean="0"/>
              <a:t>使用</a:t>
            </a:r>
            <a:r>
              <a:rPr lang="en-US" altLang="zh-CN" dirty="0"/>
              <a:t>background</a:t>
            </a:r>
            <a:r>
              <a:rPr lang="zh-CN" altLang="en-US" dirty="0"/>
              <a:t>属性设置页面</a:t>
            </a:r>
            <a:r>
              <a:rPr lang="zh-CN" altLang="en-US" dirty="0" smtClean="0"/>
              <a:t>背景</a:t>
            </a:r>
            <a:endParaRPr lang="zh-CN" altLang="en-US" dirty="0"/>
          </a:p>
          <a:p>
            <a:pPr lvl="1"/>
            <a:r>
              <a:rPr lang="zh-CN" altLang="en-US" dirty="0" smtClean="0"/>
              <a:t>使用</a:t>
            </a:r>
            <a:r>
              <a:rPr lang="zh-CN" altLang="en-US" dirty="0"/>
              <a:t>后代选择器设置列表编号的背景</a:t>
            </a:r>
            <a:r>
              <a:rPr lang="zh-CN" altLang="en-US" dirty="0" smtClean="0"/>
              <a:t>样式</a:t>
            </a:r>
            <a:endParaRPr lang="zh-CN" altLang="en-US" dirty="0"/>
          </a:p>
          <a:p>
            <a:pPr lvl="1"/>
            <a:r>
              <a:rPr lang="zh-CN" altLang="en-US" dirty="0" smtClean="0"/>
              <a:t>使用</a:t>
            </a:r>
            <a:r>
              <a:rPr lang="en-US" altLang="zh-CN" dirty="0"/>
              <a:t>border-radius</a:t>
            </a:r>
            <a:r>
              <a:rPr lang="zh-CN" altLang="en-US" dirty="0"/>
              <a:t>属性制作圆形背景效果</a:t>
            </a:r>
            <a:endParaRPr lang="zh-CN" altLang="en-US" dirty="0"/>
          </a:p>
          <a:p>
            <a:r>
              <a:rPr lang="zh-CN" altLang="en-US" dirty="0" smtClean="0"/>
              <a:t>需求说明</a:t>
            </a:r>
            <a:endParaRPr lang="en-US" altLang="zh-CN" dirty="0" smtClean="0"/>
          </a:p>
          <a:p>
            <a:pPr lvl="1"/>
            <a:r>
              <a:rPr lang="zh-CN" altLang="en-US" dirty="0" smtClean="0"/>
              <a:t>使用无序列表制作热卖彩妆产品列表</a:t>
            </a:r>
            <a:endParaRPr lang="zh-CN" altLang="en-US" dirty="0" smtClean="0"/>
          </a:p>
          <a:p>
            <a:endParaRPr lang="zh-CN" altLang="en-US" dirty="0" smtClean="0"/>
          </a:p>
        </p:txBody>
      </p:sp>
      <p:grpSp>
        <p:nvGrpSpPr>
          <p:cNvPr id="11" name="组合 10"/>
          <p:cNvGrpSpPr/>
          <p:nvPr/>
        </p:nvGrpSpPr>
        <p:grpSpPr>
          <a:xfrm>
            <a:off x="1677004" y="1107422"/>
            <a:ext cx="1102346" cy="500066"/>
            <a:chOff x="6072198" y="1142984"/>
            <a:chExt cx="1102346" cy="500066"/>
          </a:xfrm>
        </p:grpSpPr>
        <p:pic>
          <p:nvPicPr>
            <p:cNvPr id="13" name="Picture 13" descr="C:\Users\meng.zhang\Desktop\ACCP7.0模版图标规范\ge_pad.png"/>
            <p:cNvPicPr>
              <a:picLocks noChangeAspect="1" noChangeArrowheads="1"/>
            </p:cNvPicPr>
            <p:nvPr/>
          </p:nvPicPr>
          <p:blipFill>
            <a:blip r:embed="rId1"/>
            <a:srcRect/>
            <a:stretch>
              <a:fillRect/>
            </a:stretch>
          </p:blipFill>
          <p:spPr bwMode="auto">
            <a:xfrm>
              <a:off x="6072198" y="1142984"/>
              <a:ext cx="500066" cy="500066"/>
            </a:xfrm>
            <a:prstGeom prst="rect">
              <a:avLst/>
            </a:prstGeom>
            <a:noFill/>
          </p:spPr>
        </p:pic>
        <p:sp>
          <p:nvSpPr>
            <p:cNvPr id="14" name="TextBox 13"/>
            <p:cNvSpPr txBox="1"/>
            <p:nvPr/>
          </p:nvSpPr>
          <p:spPr>
            <a:xfrm>
              <a:off x="6481124" y="1172167"/>
              <a:ext cx="693420" cy="39878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smtClean="0">
                  <a:solidFill>
                    <a:schemeClr val="tx1"/>
                  </a:solidFill>
                  <a:latin typeface="黑体" panose="02010609060101010101" charset="-122"/>
                  <a:ea typeface="黑体" panose="02010609060101010101" charset="-122"/>
                </a:rPr>
                <a:t>指导</a:t>
              </a:r>
              <a:endParaRPr lang="zh-CN" altLang="en-US" sz="2000" b="1" dirty="0">
                <a:solidFill>
                  <a:schemeClr val="tx1"/>
                </a:solidFill>
                <a:latin typeface="黑体" panose="02010609060101010101" charset="-122"/>
                <a:ea typeface="黑体" panose="02010609060101010101" charset="-122"/>
              </a:endParaRPr>
            </a:p>
          </p:txBody>
        </p:sp>
      </p:grpSp>
      <p:grpSp>
        <p:nvGrpSpPr>
          <p:cNvPr id="18" name="组合 16"/>
          <p:cNvGrpSpPr/>
          <p:nvPr/>
        </p:nvGrpSpPr>
        <p:grpSpPr bwMode="auto">
          <a:xfrm>
            <a:off x="7668059" y="6133072"/>
            <a:ext cx="2714625" cy="428625"/>
            <a:chOff x="3143240" y="5143512"/>
            <a:chExt cx="2714644" cy="428628"/>
          </a:xfrm>
        </p:grpSpPr>
        <p:sp>
          <p:nvSpPr>
            <p:cNvPr id="19" name="圆角矩形 18"/>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21" name="圆角矩形 20"/>
            <p:cNvSpPr/>
            <p:nvPr/>
          </p:nvSpPr>
          <p:spPr bwMode="auto">
            <a:xfrm>
              <a:off x="3714744" y="5143512"/>
              <a:ext cx="2143140"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22" name="Picture 8" descr="说话气泡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p:nvPr/>
          </p:nvSpPr>
          <p:spPr bwMode="auto">
            <a:xfrm>
              <a:off x="3970969" y="5187962"/>
              <a:ext cx="1630691" cy="337187"/>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charset="-122"/>
                  <a:ea typeface="微软雅黑" panose="020B0503020204020204" charset="-122"/>
                </a:rPr>
                <a:t>讲解需求说明</a:t>
              </a:r>
              <a:endParaRPr lang="zh-CN" altLang="en-US" sz="1600" b="1" spc="300" dirty="0">
                <a:solidFill>
                  <a:srgbClr val="FBFFFE"/>
                </a:solidFill>
                <a:latin typeface="微软雅黑" panose="020B0503020204020204" charset="-122"/>
                <a:ea typeface="微软雅黑" panose="020B0503020204020204" charset="-122"/>
              </a:endParaRPr>
            </a:p>
          </p:txBody>
        </p:sp>
      </p:grpSp>
      <p:pic>
        <p:nvPicPr>
          <p:cNvPr id="4099" name="Picture 3" descr="图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5680" y="1107265"/>
            <a:ext cx="5760640" cy="4303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7890">
                                            <p:txEl>
                                              <p:pRg st="0" end="0"/>
                                            </p:txEl>
                                          </p:spTgt>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7890">
                                            <p:txEl>
                                              <p:pRg st="1" end="1"/>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7890">
                                            <p:txEl>
                                              <p:pRg st="2" end="2"/>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7890">
                                            <p:txEl>
                                              <p:pRg st="3" end="3"/>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7890">
                                            <p:txEl>
                                              <p:pRg st="4" end="4"/>
                                            </p:txEl>
                                          </p:spTgt>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7890">
                                            <p:txEl>
                                              <p:pRg st="5" end="5"/>
                                            </p:txEl>
                                          </p:spTgt>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37890">
                                            <p:txEl>
                                              <p:pRg st="6" end="6"/>
                                            </p:txEl>
                                          </p:spTgt>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7890">
                                            <p:txEl>
                                              <p:pRg st="7" end="7"/>
                                            </p:txEl>
                                          </p:spTgt>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7890">
                                            <p:txEl>
                                              <p:pRg st="8" end="8"/>
                                            </p:txEl>
                                          </p:spTgt>
                                        </p:tgtEl>
                                        <p:attrNameLst>
                                          <p:attrName>style.visibility</p:attrName>
                                        </p:attrNameLst>
                                      </p:cBhvr>
                                      <p:to>
                                        <p:strVal val="hidden"/>
                                      </p:to>
                                    </p:set>
                                  </p:childTnLst>
                                </p:cTn>
                              </p:par>
                              <p:par>
                                <p:cTn id="23" presetID="22" presetClass="entr" presetSubtype="8" fill="hold" nodeType="withEffect">
                                  <p:stCondLst>
                                    <p:cond delay="0"/>
                                  </p:stCondLst>
                                  <p:childTnLst>
                                    <p:set>
                                      <p:cBhvr>
                                        <p:cTn id="24" dur="1" fill="hold">
                                          <p:stCondLst>
                                            <p:cond delay="0"/>
                                          </p:stCondLst>
                                        </p:cTn>
                                        <p:tgtEl>
                                          <p:spTgt spid="4099"/>
                                        </p:tgtEl>
                                        <p:attrNameLst>
                                          <p:attrName>style.visibility</p:attrName>
                                        </p:attrNameLst>
                                      </p:cBhvr>
                                      <p:to>
                                        <p:strVal val="visible"/>
                                      </p:to>
                                    </p:set>
                                    <p:animEffect transition="in" filter="wipe(left)">
                                      <p:cBhvr>
                                        <p:cTn id="25" dur="500"/>
                                        <p:tgtEl>
                                          <p:spTgt spid="4099"/>
                                        </p:tgtEl>
                                      </p:cBhvr>
                                    </p:animEffect>
                                  </p:childTnLst>
                                </p:cTn>
                              </p:par>
                            </p:childTnLst>
                          </p:cTn>
                        </p:par>
                        <p:par>
                          <p:cTn id="26" fill="hold">
                            <p:stCondLst>
                              <p:cond delay="0"/>
                            </p:stCondLst>
                            <p:childTnLst>
                              <p:par>
                                <p:cTn id="27" presetID="22" presetClass="entr" presetSubtype="8"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标题 1"/>
          <p:cNvSpPr>
            <a:spLocks noGrp="1"/>
          </p:cNvSpPr>
          <p:nvPr>
            <p:ph type="title"/>
          </p:nvPr>
        </p:nvSpPr>
        <p:spPr>
          <a:xfrm>
            <a:off x="297180" y="276225"/>
            <a:ext cx="8166100" cy="523240"/>
          </a:xfrm>
        </p:spPr>
        <p:txBody>
          <a:bodyPr>
            <a:normAutofit fontScale="90000"/>
          </a:bodyPr>
          <a:lstStyle/>
          <a:p>
            <a:r>
              <a:rPr lang="zh-CN" altLang="en-US" dirty="0" smtClean="0"/>
              <a:t>学生操作</a:t>
            </a:r>
            <a:r>
              <a:rPr lang="en-US" altLang="zh-CN" dirty="0" smtClean="0"/>
              <a:t>—</a:t>
            </a:r>
            <a:r>
              <a:rPr lang="zh-CN" altLang="en-US" dirty="0" smtClean="0"/>
              <a:t>彩妆热卖产品列表</a:t>
            </a:r>
            <a:r>
              <a:rPr lang="en-US" altLang="zh-CN" dirty="0" smtClean="0"/>
              <a:t>2-2</a:t>
            </a:r>
            <a:endParaRPr lang="zh-CN" altLang="en-US" dirty="0" smtClean="0"/>
          </a:p>
        </p:txBody>
      </p:sp>
      <p:sp>
        <p:nvSpPr>
          <p:cNvPr id="38914" name="内容占位符 2"/>
          <p:cNvSpPr>
            <a:spLocks noGrp="1"/>
          </p:cNvSpPr>
          <p:nvPr>
            <p:ph idx="1"/>
          </p:nvPr>
        </p:nvSpPr>
        <p:spPr/>
        <p:txBody>
          <a:bodyPr/>
          <a:lstStyle/>
          <a:p>
            <a:r>
              <a:rPr lang="zh-CN" altLang="en-US" dirty="0" smtClean="0"/>
              <a:t>实现思路</a:t>
            </a:r>
            <a:endParaRPr lang="en-US" altLang="zh-CN" dirty="0" smtClean="0"/>
          </a:p>
          <a:p>
            <a:pPr lvl="1"/>
            <a:r>
              <a:rPr lang="zh-CN" altLang="en-US" dirty="0"/>
              <a:t>页面背景颜色直接使用标签选择器</a:t>
            </a:r>
            <a:r>
              <a:rPr lang="en-US" altLang="zh-CN" dirty="0"/>
              <a:t>&lt;body&gt;</a:t>
            </a:r>
            <a:r>
              <a:rPr lang="zh-CN" altLang="en-US" dirty="0" smtClean="0"/>
              <a:t>设置</a:t>
            </a:r>
            <a:endParaRPr lang="zh-CN" altLang="en-US" dirty="0"/>
          </a:p>
          <a:p>
            <a:pPr lvl="1"/>
            <a:r>
              <a:rPr lang="zh-CN" altLang="en-US" dirty="0" smtClean="0"/>
              <a:t>使用</a:t>
            </a:r>
            <a:r>
              <a:rPr lang="en-US" altLang="zh-CN" dirty="0"/>
              <a:t>margin</a:t>
            </a:r>
            <a:r>
              <a:rPr lang="zh-CN" altLang="en-US" dirty="0"/>
              <a:t>属性和</a:t>
            </a:r>
            <a:r>
              <a:rPr lang="en-US" altLang="zh-CN" dirty="0"/>
              <a:t>padding</a:t>
            </a:r>
            <a:r>
              <a:rPr lang="zh-CN" altLang="en-US" dirty="0"/>
              <a:t>属性设置段落标签、无序列表标签的外边距、内边距为</a:t>
            </a:r>
            <a:r>
              <a:rPr lang="en-US" altLang="zh-CN" dirty="0" smtClean="0"/>
              <a:t>0px</a:t>
            </a:r>
            <a:endParaRPr lang="zh-CN" altLang="en-US" dirty="0"/>
          </a:p>
          <a:p>
            <a:pPr lvl="1"/>
            <a:r>
              <a:rPr lang="zh-CN" altLang="en-US" dirty="0" smtClean="0"/>
              <a:t>使用</a:t>
            </a:r>
            <a:r>
              <a:rPr lang="en-US" altLang="zh-CN" dirty="0"/>
              <a:t>list-style-type</a:t>
            </a:r>
            <a:r>
              <a:rPr lang="zh-CN" altLang="en-US" dirty="0"/>
              <a:t>设置列表的项目符号为</a:t>
            </a:r>
            <a:r>
              <a:rPr lang="zh-CN" altLang="en-US" dirty="0" smtClean="0"/>
              <a:t>无</a:t>
            </a:r>
            <a:endParaRPr lang="zh-CN" altLang="en-US" dirty="0"/>
          </a:p>
          <a:p>
            <a:pPr lvl="1"/>
            <a:r>
              <a:rPr lang="zh-CN" altLang="en-US" dirty="0" smtClean="0"/>
              <a:t>使用</a:t>
            </a:r>
            <a:r>
              <a:rPr lang="en-US" altLang="zh-CN" dirty="0"/>
              <a:t>border-bottom</a:t>
            </a:r>
            <a:r>
              <a:rPr lang="zh-CN" altLang="en-US" dirty="0"/>
              <a:t>设置列表下边框的虚线</a:t>
            </a:r>
            <a:r>
              <a:rPr lang="zh-CN" altLang="en-US" dirty="0" smtClean="0"/>
              <a:t>边框</a:t>
            </a:r>
            <a:endParaRPr lang="zh-CN" altLang="en-US" dirty="0"/>
          </a:p>
          <a:p>
            <a:pPr lvl="1"/>
            <a:r>
              <a:rPr lang="zh-CN" altLang="en-US" dirty="0" smtClean="0"/>
              <a:t>使用</a:t>
            </a:r>
            <a:r>
              <a:rPr lang="en-US" altLang="zh-CN" dirty="0"/>
              <a:t>a</a:t>
            </a:r>
            <a:r>
              <a:rPr lang="zh-CN" altLang="en-US" dirty="0"/>
              <a:t>和</a:t>
            </a:r>
            <a:r>
              <a:rPr lang="en-US" altLang="zh-CN" dirty="0"/>
              <a:t>a:hover</a:t>
            </a:r>
            <a:r>
              <a:rPr lang="zh-CN" altLang="en-US" dirty="0"/>
              <a:t>分别设置超链接样式和鼠标悬停在超链接上的文本</a:t>
            </a:r>
            <a:r>
              <a:rPr lang="zh-CN" altLang="en-US" dirty="0" smtClean="0"/>
              <a:t>样式</a:t>
            </a:r>
            <a:endParaRPr lang="zh-CN" altLang="en-US" dirty="0"/>
          </a:p>
          <a:p>
            <a:pPr lvl="1"/>
            <a:r>
              <a:rPr lang="zh-CN" altLang="en-US" dirty="0" smtClean="0"/>
              <a:t>把</a:t>
            </a:r>
            <a:r>
              <a:rPr lang="zh-CN" altLang="en-US" dirty="0"/>
              <a:t>列表前的数字放在</a:t>
            </a:r>
            <a:r>
              <a:rPr lang="en-US" altLang="zh-CN" dirty="0"/>
              <a:t>&lt;span&gt;</a:t>
            </a:r>
            <a:r>
              <a:rPr lang="zh-CN" altLang="en-US" dirty="0"/>
              <a:t>标签中，使用后代选择器设置数字超链接样式及背景样式和鼠标指针悬停在超链接上的数字超链接样式及背景样式，数字上的</a:t>
            </a:r>
            <a:r>
              <a:rPr lang="zh-CN" altLang="en-US" dirty="0" smtClean="0"/>
              <a:t>背景使用</a:t>
            </a:r>
            <a:r>
              <a:rPr lang="en-US" altLang="zh-CN" dirty="0"/>
              <a:t>border-radius</a:t>
            </a:r>
            <a:r>
              <a:rPr lang="zh-CN" altLang="en-US" dirty="0"/>
              <a:t>属性来实现</a:t>
            </a:r>
            <a:endParaRPr lang="zh-CN" altLang="en-US" dirty="0"/>
          </a:p>
          <a:p>
            <a:pPr lvl="1"/>
            <a:endParaRPr lang="en-US" altLang="zh-CN" dirty="0" smtClean="0"/>
          </a:p>
        </p:txBody>
      </p:sp>
      <p:grpSp>
        <p:nvGrpSpPr>
          <p:cNvPr id="23" name="组合 22"/>
          <p:cNvGrpSpPr/>
          <p:nvPr/>
        </p:nvGrpSpPr>
        <p:grpSpPr>
          <a:xfrm>
            <a:off x="1639450" y="1325227"/>
            <a:ext cx="1102346" cy="500066"/>
            <a:chOff x="6072198" y="1142984"/>
            <a:chExt cx="1102346" cy="500066"/>
          </a:xfrm>
        </p:grpSpPr>
        <p:pic>
          <p:nvPicPr>
            <p:cNvPr id="24" name="Picture 13" descr="C:\Users\meng.zhang\Desktop\ACCP7.0模版图标规范\ge_pad.png"/>
            <p:cNvPicPr>
              <a:picLocks noChangeAspect="1" noChangeArrowheads="1"/>
            </p:cNvPicPr>
            <p:nvPr/>
          </p:nvPicPr>
          <p:blipFill>
            <a:blip r:embed="rId1"/>
            <a:srcRect/>
            <a:stretch>
              <a:fillRect/>
            </a:stretch>
          </p:blipFill>
          <p:spPr bwMode="auto">
            <a:xfrm>
              <a:off x="6072198" y="1142984"/>
              <a:ext cx="500066" cy="500066"/>
            </a:xfrm>
            <a:prstGeom prst="rect">
              <a:avLst/>
            </a:prstGeom>
            <a:noFill/>
          </p:spPr>
        </p:pic>
        <p:sp>
          <p:nvSpPr>
            <p:cNvPr id="25" name="TextBox 24"/>
            <p:cNvSpPr txBox="1"/>
            <p:nvPr/>
          </p:nvSpPr>
          <p:spPr>
            <a:xfrm>
              <a:off x="6481124" y="1172167"/>
              <a:ext cx="693420" cy="39878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smtClean="0">
                  <a:solidFill>
                    <a:schemeClr val="tx1"/>
                  </a:solidFill>
                  <a:latin typeface="黑体" panose="02010609060101010101" charset="-122"/>
                  <a:ea typeface="黑体" panose="02010609060101010101" charset="-122"/>
                </a:rPr>
                <a:t>指导</a:t>
              </a:r>
              <a:endParaRPr lang="zh-CN" altLang="en-US" sz="2000" b="1" dirty="0">
                <a:solidFill>
                  <a:schemeClr val="tx1"/>
                </a:solidFill>
                <a:latin typeface="黑体" panose="02010609060101010101" charset="-122"/>
                <a:ea typeface="黑体" panose="02010609060101010101" charset="-122"/>
              </a:endParaRPr>
            </a:p>
          </p:txBody>
        </p:sp>
      </p:grpSp>
      <p:grpSp>
        <p:nvGrpSpPr>
          <p:cNvPr id="20" name="组合 17"/>
          <p:cNvGrpSpPr/>
          <p:nvPr/>
        </p:nvGrpSpPr>
        <p:grpSpPr bwMode="auto">
          <a:xfrm>
            <a:off x="5015880" y="6278562"/>
            <a:ext cx="2786063" cy="428625"/>
            <a:chOff x="3714744" y="5143512"/>
            <a:chExt cx="2786082" cy="428628"/>
          </a:xfrm>
        </p:grpSpPr>
        <p:sp>
          <p:nvSpPr>
            <p:cNvPr id="21" name="圆角矩形 20"/>
            <p:cNvSpPr/>
            <p:nvPr/>
          </p:nvSpPr>
          <p:spPr bwMode="auto">
            <a:xfrm>
              <a:off x="3714744" y="5143512"/>
              <a:ext cx="2786082"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31" name="TextBox 30"/>
            <p:cNvSpPr txBox="1"/>
            <p:nvPr/>
          </p:nvSpPr>
          <p:spPr bwMode="auto">
            <a:xfrm>
              <a:off x="3973667" y="5187962"/>
              <a:ext cx="2198385" cy="337187"/>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charset="-122"/>
                  <a:ea typeface="微软雅黑" panose="020B0503020204020204" charset="-122"/>
                </a:rPr>
                <a:t>完成时间</a:t>
              </a:r>
              <a:r>
                <a:rPr lang="zh-CN" altLang="en-US" sz="1600" b="1" spc="300" dirty="0" smtClean="0">
                  <a:solidFill>
                    <a:srgbClr val="FBFFFE"/>
                  </a:solidFill>
                  <a:latin typeface="微软雅黑" panose="020B0503020204020204" charset="-122"/>
                  <a:ea typeface="微软雅黑" panose="020B0503020204020204" charset="-122"/>
                </a:rPr>
                <a:t>：</a:t>
              </a:r>
              <a:r>
                <a:rPr lang="en-US" altLang="zh-CN" sz="1600" b="1" spc="300" dirty="0" smtClean="0">
                  <a:solidFill>
                    <a:srgbClr val="FBFFFE"/>
                  </a:solidFill>
                  <a:latin typeface="微软雅黑" panose="020B0503020204020204" charset="-122"/>
                  <a:ea typeface="微软雅黑" panose="020B0503020204020204" charset="-122"/>
                </a:rPr>
                <a:t>15</a:t>
              </a:r>
              <a:r>
                <a:rPr lang="zh-CN" altLang="en-US" sz="1600" b="1" spc="300" dirty="0" smtClean="0">
                  <a:solidFill>
                    <a:srgbClr val="FBFFFE"/>
                  </a:solidFill>
                  <a:latin typeface="微软雅黑" panose="020B0503020204020204" charset="-122"/>
                  <a:ea typeface="微软雅黑" panose="020B0503020204020204" charset="-122"/>
                </a:rPr>
                <a:t>分钟</a:t>
              </a:r>
              <a:endParaRPr lang="zh-CN" altLang="en-US" sz="1600" b="1" spc="300" dirty="0">
                <a:solidFill>
                  <a:srgbClr val="FBFFFE"/>
                </a:solidFill>
                <a:latin typeface="微软雅黑" panose="020B0503020204020204" charset="-122"/>
                <a:ea typeface="微软雅黑" panose="020B0503020204020204" charset="-122"/>
              </a:endParaRPr>
            </a:p>
          </p:txBody>
        </p:sp>
      </p:grpSp>
      <p:sp>
        <p:nvSpPr>
          <p:cNvPr id="4" name="灯片编号占位符 3"/>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内容占位符 2"/>
          <p:cNvSpPr>
            <a:spLocks noGrp="1"/>
          </p:cNvSpPr>
          <p:nvPr>
            <p:ph idx="1"/>
          </p:nvPr>
        </p:nvSpPr>
        <p:spPr>
          <a:xfrm>
            <a:off x="2308225" y="1214438"/>
            <a:ext cx="7645400" cy="5143500"/>
          </a:xfrm>
        </p:spPr>
        <p:txBody>
          <a:bodyPr/>
          <a:lstStyle/>
          <a:p>
            <a:pPr eaLnBrk="1" hangingPunct="1">
              <a:defRPr/>
            </a:pPr>
            <a:r>
              <a:rPr lang="zh-CN" altLang="en-US" dirty="0" smtClean="0"/>
              <a:t>常见问题及解决办法</a:t>
            </a:r>
            <a:endParaRPr lang="en-US" altLang="zh-CN" dirty="0" smtClean="0"/>
          </a:p>
          <a:p>
            <a:pPr eaLnBrk="1" hangingPunct="1">
              <a:defRPr/>
            </a:pPr>
            <a:r>
              <a:rPr lang="zh-CN" altLang="en-US" dirty="0" smtClean="0"/>
              <a:t>代码规范问题</a:t>
            </a:r>
            <a:endParaRPr lang="zh-CN" altLang="en-US" dirty="0" smtClean="0"/>
          </a:p>
          <a:p>
            <a:pPr eaLnBrk="1" hangingPunct="1">
              <a:defRPr/>
            </a:pPr>
            <a:r>
              <a:rPr lang="zh-CN" altLang="en-US" dirty="0" smtClean="0"/>
              <a:t>调试技巧</a:t>
            </a:r>
            <a:endParaRPr lang="en-US" altLang="zh-CN" dirty="0" smtClean="0"/>
          </a:p>
          <a:p>
            <a:pPr eaLnBrk="1" hangingPunct="1">
              <a:defRPr/>
            </a:pPr>
            <a:endParaRPr lang="zh-CN" altLang="en-US" dirty="0" smtClean="0"/>
          </a:p>
          <a:p>
            <a:pPr eaLnBrk="1" hangingPunct="1">
              <a:defRPr/>
            </a:pPr>
            <a:endParaRPr lang="zh-CN" altLang="en-US" dirty="0" smtClean="0"/>
          </a:p>
        </p:txBody>
      </p:sp>
      <p:sp>
        <p:nvSpPr>
          <p:cNvPr id="67587" name="Rectangle 2"/>
          <p:cNvSpPr>
            <a:spLocks noGrp="1" noChangeArrowheads="1"/>
          </p:cNvSpPr>
          <p:nvPr>
            <p:ph type="title"/>
          </p:nvPr>
        </p:nvSpPr>
        <p:spPr>
          <a:xfrm>
            <a:off x="412750" y="285750"/>
            <a:ext cx="4379595" cy="523875"/>
          </a:xfrm>
        </p:spPr>
        <p:txBody>
          <a:bodyPr>
            <a:normAutofit fontScale="90000"/>
          </a:bodyPr>
          <a:lstStyle/>
          <a:p>
            <a:pPr eaLnBrk="1" hangingPunct="1"/>
            <a:r>
              <a:rPr smtClean="0">
                <a:solidFill>
                  <a:srgbClr val="121F55"/>
                </a:solidFill>
              </a:rPr>
              <a:t>共性问题集中讲解</a:t>
            </a:r>
            <a:endParaRPr smtClean="0">
              <a:solidFill>
                <a:srgbClr val="121F55"/>
              </a:solidFill>
            </a:endParaRPr>
          </a:p>
        </p:txBody>
      </p:sp>
      <p:grpSp>
        <p:nvGrpSpPr>
          <p:cNvPr id="67588" name="组合 29"/>
          <p:cNvGrpSpPr/>
          <p:nvPr/>
        </p:nvGrpSpPr>
        <p:grpSpPr bwMode="auto">
          <a:xfrm>
            <a:off x="3381375" y="3214688"/>
            <a:ext cx="5929313" cy="2058988"/>
            <a:chOff x="1857356" y="3214688"/>
            <a:chExt cx="5929353" cy="2058989"/>
          </a:xfrm>
        </p:grpSpPr>
        <p:sp>
          <p:nvSpPr>
            <p:cNvPr id="29" name="等腰三角形 28"/>
            <p:cNvSpPr/>
            <p:nvPr/>
          </p:nvSpPr>
          <p:spPr bwMode="auto">
            <a:xfrm>
              <a:off x="1857356" y="3714750"/>
              <a:ext cx="1143008" cy="857250"/>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67591" name="组合 7"/>
            <p:cNvGrpSpPr/>
            <p:nvPr/>
          </p:nvGrpSpPr>
          <p:grpSpPr bwMode="auto">
            <a:xfrm>
              <a:off x="1924031" y="3214688"/>
              <a:ext cx="5862678" cy="2058989"/>
              <a:chOff x="2066315" y="2227264"/>
              <a:chExt cx="5862756" cy="2059018"/>
            </a:xfrm>
          </p:grpSpPr>
          <p:grpSp>
            <p:nvGrpSpPr>
              <p:cNvPr id="67592" name="组合 19"/>
              <p:cNvGrpSpPr/>
              <p:nvPr/>
            </p:nvGrpSpPr>
            <p:grpSpPr bwMode="auto">
              <a:xfrm>
                <a:off x="2066315" y="2227264"/>
                <a:ext cx="5862756" cy="2059018"/>
                <a:chOff x="2066296" y="2227167"/>
                <a:chExt cx="5862795" cy="2059104"/>
              </a:xfrm>
            </p:grpSpPr>
            <p:sp>
              <p:nvSpPr>
                <p:cNvPr id="15" name="等腰三角形 5"/>
                <p:cNvSpPr/>
                <p:nvPr/>
              </p:nvSpPr>
              <p:spPr>
                <a:xfrm>
                  <a:off x="7214697" y="3370231"/>
                  <a:ext cx="714394" cy="655674"/>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67597" name="组合 17"/>
                <p:cNvGrpSpPr/>
                <p:nvPr/>
              </p:nvGrpSpPr>
              <p:grpSpPr bwMode="auto">
                <a:xfrm>
                  <a:off x="2066296" y="2227167"/>
                  <a:ext cx="5148401" cy="2059104"/>
                  <a:chOff x="2066296" y="2084291"/>
                  <a:chExt cx="5148401" cy="2059104"/>
                </a:xfrm>
              </p:grpSpPr>
              <p:sp>
                <p:nvSpPr>
                  <p:cNvPr id="17" name="等腰三角形 16"/>
                  <p:cNvSpPr/>
                  <p:nvPr/>
                </p:nvSpPr>
                <p:spPr>
                  <a:xfrm rot="5400000">
                    <a:off x="4035640" y="3702840"/>
                    <a:ext cx="214325" cy="142879"/>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等腰三角形 9"/>
                  <p:cNvSpPr/>
                  <p:nvPr/>
                </p:nvSpPr>
                <p:spPr>
                  <a:xfrm rot="18000000">
                    <a:off x="2044066" y="2458965"/>
                    <a:ext cx="341331" cy="296871"/>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Text Box 13"/>
                  <p:cNvSpPr txBox="1">
                    <a:spLocks noChangeArrowheads="1"/>
                  </p:cNvSpPr>
                  <p:nvPr/>
                </p:nvSpPr>
                <p:spPr bwMode="auto">
                  <a:xfrm>
                    <a:off x="2501283" y="2928889"/>
                    <a:ext cx="4713414" cy="656627"/>
                  </a:xfrm>
                  <a:prstGeom prst="rect">
                    <a:avLst/>
                  </a:prstGeom>
                  <a:solidFill>
                    <a:schemeClr val="accent1">
                      <a:lumMod val="20000"/>
                      <a:lumOff val="80000"/>
                    </a:schemeClr>
                  </a:solidFill>
                  <a:ln w="9525" algn="ctr">
                    <a:noFill/>
                    <a:miter lim="800000"/>
                  </a:ln>
                  <a:effectLst/>
                </p:spPr>
                <p:txBody>
                  <a:bodyPr tIns="118800">
                    <a:spAutoFit/>
                  </a:bodyPr>
                  <a:lstStyle/>
                  <a:p>
                    <a:pPr algn="ctr" eaLnBrk="0" fontAlgn="auto" hangingPunct="0">
                      <a:spcAft>
                        <a:spcPts val="0"/>
                      </a:spcAft>
                      <a:defRPr/>
                    </a:pPr>
                    <a:r>
                      <a:rPr lang="zh-CN" altLang="en-US" sz="3200" b="1" kern="0" spc="300" dirty="0">
                        <a:solidFill>
                          <a:schemeClr val="tx2">
                            <a:lumMod val="50000"/>
                          </a:schemeClr>
                        </a:solidFill>
                        <a:latin typeface="微软雅黑" panose="020B0503020204020204" charset="-122"/>
                        <a:ea typeface="微软雅黑" panose="020B0503020204020204" charset="-122"/>
                      </a:rPr>
                      <a:t>共性问题集中讲解   </a:t>
                    </a:r>
                    <a:endParaRPr lang="en-US" altLang="zh-CN" sz="3200" b="1" kern="0" spc="300" dirty="0">
                      <a:solidFill>
                        <a:schemeClr val="tx2">
                          <a:lumMod val="50000"/>
                        </a:schemeClr>
                      </a:solidFill>
                      <a:latin typeface="微软雅黑" panose="020B0503020204020204" charset="-122"/>
                      <a:ea typeface="微软雅黑" panose="020B0503020204020204" charset="-122"/>
                    </a:endParaRPr>
                  </a:p>
                </p:txBody>
              </p:sp>
              <p:sp>
                <p:nvSpPr>
                  <p:cNvPr id="20" name="等腰三角形 19"/>
                  <p:cNvSpPr/>
                  <p:nvPr/>
                </p:nvSpPr>
                <p:spPr>
                  <a:xfrm>
                    <a:off x="5714469" y="2370057"/>
                    <a:ext cx="500076" cy="404835"/>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等腰三角形 20"/>
                  <p:cNvSpPr/>
                  <p:nvPr/>
                </p:nvSpPr>
                <p:spPr>
                  <a:xfrm>
                    <a:off x="5285832" y="2084291"/>
                    <a:ext cx="714394" cy="571532"/>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等腰三角形 21"/>
                  <p:cNvSpPr/>
                  <p:nvPr/>
                </p:nvSpPr>
                <p:spPr>
                  <a:xfrm rot="5400000">
                    <a:off x="3849101" y="3849694"/>
                    <a:ext cx="333394" cy="254007"/>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等腰三角形 22"/>
                  <p:cNvSpPr/>
                  <p:nvPr/>
                </p:nvSpPr>
                <p:spPr>
                  <a:xfrm rot="5400000">
                    <a:off x="5928783" y="3571866"/>
                    <a:ext cx="285766" cy="285758"/>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67593" name="组合 23"/>
              <p:cNvGrpSpPr/>
              <p:nvPr/>
            </p:nvGrpSpPr>
            <p:grpSpPr bwMode="auto">
              <a:xfrm>
                <a:off x="7162740" y="3441725"/>
                <a:ext cx="480576" cy="357184"/>
                <a:chOff x="1566148" y="4958569"/>
                <a:chExt cx="1108844" cy="824139"/>
              </a:xfrm>
            </p:grpSpPr>
            <p:sp>
              <p:nvSpPr>
                <p:cNvPr id="13" name="任意多边形 12"/>
                <p:cNvSpPr/>
                <p:nvPr/>
              </p:nvSpPr>
              <p:spPr bwMode="auto">
                <a:xfrm>
                  <a:off x="1565117" y="4958555"/>
                  <a:ext cx="534791"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1" fmla="*/ 0 w 2500312"/>
                    <a:gd name="connsiteY0-2" fmla="*/ 1857375 h 1866444"/>
                    <a:gd name="connsiteX1-3" fmla="*/ 1165495 w 2500312"/>
                    <a:gd name="connsiteY1-4" fmla="*/ 0 h 1866444"/>
                    <a:gd name="connsiteX2-5" fmla="*/ 2500312 w 2500312"/>
                    <a:gd name="connsiteY2-6" fmla="*/ 1857375 h 1866444"/>
                    <a:gd name="connsiteX3-7" fmla="*/ 1205329 w 2500312"/>
                    <a:gd name="connsiteY3-8" fmla="*/ 1866444 h 1866444"/>
                    <a:gd name="connsiteX4" fmla="*/ 0 w 2500312"/>
                    <a:gd name="connsiteY4" fmla="*/ 1857375 h 1866444"/>
                    <a:gd name="connsiteX0-9" fmla="*/ 0 w 1214396"/>
                    <a:gd name="connsiteY0-10" fmla="*/ 1857375 h 1866444"/>
                    <a:gd name="connsiteX1-11" fmla="*/ 1165495 w 1214396"/>
                    <a:gd name="connsiteY1-12" fmla="*/ 0 h 1866444"/>
                    <a:gd name="connsiteX2-13" fmla="*/ 1214396 w 1214396"/>
                    <a:gd name="connsiteY2-14" fmla="*/ 1857375 h 1866444"/>
                    <a:gd name="connsiteX3-15" fmla="*/ 1205329 w 1214396"/>
                    <a:gd name="connsiteY3-16" fmla="*/ 1866444 h 1866444"/>
                    <a:gd name="connsiteX4-17" fmla="*/ 0 w 1214396"/>
                    <a:gd name="connsiteY4-18" fmla="*/ 1857375 h 1866444"/>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214396" h="1866444">
                      <a:moveTo>
                        <a:pt x="0" y="1857375"/>
                      </a:moveTo>
                      <a:lnTo>
                        <a:pt x="1165495" y="0"/>
                      </a:lnTo>
                      <a:lnTo>
                        <a:pt x="1214396" y="1857375"/>
                      </a:lnTo>
                      <a:lnTo>
                        <a:pt x="1205329" y="1866444"/>
                      </a:lnTo>
                      <a:lnTo>
                        <a:pt x="0" y="1857375"/>
                      </a:lnTo>
                      <a:close/>
                    </a:path>
                  </a:pathLst>
                </a:custGeom>
                <a:solidFill>
                  <a:srgbClr val="0E9CDE"/>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任意多边形 13"/>
                <p:cNvSpPr/>
                <p:nvPr/>
              </p:nvSpPr>
              <p:spPr bwMode="auto">
                <a:xfrm>
                  <a:off x="2085256" y="4958555"/>
                  <a:ext cx="589736"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1" fmla="*/ 0 w 2500312"/>
                    <a:gd name="connsiteY0-2" fmla="*/ 1857375 h 1866444"/>
                    <a:gd name="connsiteX1-3" fmla="*/ 1165495 w 2500312"/>
                    <a:gd name="connsiteY1-4" fmla="*/ 0 h 1866444"/>
                    <a:gd name="connsiteX2-5" fmla="*/ 2500312 w 2500312"/>
                    <a:gd name="connsiteY2-6" fmla="*/ 1857375 h 1866444"/>
                    <a:gd name="connsiteX3-7" fmla="*/ 1205329 w 2500312"/>
                    <a:gd name="connsiteY3-8" fmla="*/ 1866444 h 1866444"/>
                    <a:gd name="connsiteX4" fmla="*/ 0 w 2500312"/>
                    <a:gd name="connsiteY4" fmla="*/ 1857375 h 1866444"/>
                    <a:gd name="connsiteX0-9" fmla="*/ 0 w 1214396"/>
                    <a:gd name="connsiteY0-10" fmla="*/ 1857375 h 1866444"/>
                    <a:gd name="connsiteX1-11" fmla="*/ 1165495 w 1214396"/>
                    <a:gd name="connsiteY1-12" fmla="*/ 0 h 1866444"/>
                    <a:gd name="connsiteX2-13" fmla="*/ 1214396 w 1214396"/>
                    <a:gd name="connsiteY2-14" fmla="*/ 1857375 h 1866444"/>
                    <a:gd name="connsiteX3-15" fmla="*/ 1205329 w 1214396"/>
                    <a:gd name="connsiteY3-16" fmla="*/ 1866444 h 1866444"/>
                    <a:gd name="connsiteX4-17" fmla="*/ 0 w 1214396"/>
                    <a:gd name="connsiteY4-18" fmla="*/ 1857375 h 1866444"/>
                    <a:gd name="connsiteX0-19" fmla="*/ 691861 w 691861"/>
                    <a:gd name="connsiteY0-20" fmla="*/ 1857375 h 1866444"/>
                    <a:gd name="connsiteX1-21" fmla="*/ 0 w 691861"/>
                    <a:gd name="connsiteY1-22" fmla="*/ 0 h 1866444"/>
                    <a:gd name="connsiteX2-23" fmla="*/ 48901 w 691861"/>
                    <a:gd name="connsiteY2-24" fmla="*/ 1857375 h 1866444"/>
                    <a:gd name="connsiteX3-25" fmla="*/ 39834 w 691861"/>
                    <a:gd name="connsiteY3-26" fmla="*/ 1866444 h 1866444"/>
                    <a:gd name="connsiteX4-27" fmla="*/ 691861 w 691861"/>
                    <a:gd name="connsiteY4-28" fmla="*/ 1857375 h 1866444"/>
                    <a:gd name="connsiteX0-29" fmla="*/ 1049019 w 1049019"/>
                    <a:gd name="connsiteY0-30" fmla="*/ 1857375 h 1866444"/>
                    <a:gd name="connsiteX1-31" fmla="*/ 0 w 1049019"/>
                    <a:gd name="connsiteY1-32" fmla="*/ 0 h 1866444"/>
                    <a:gd name="connsiteX2-33" fmla="*/ 48901 w 1049019"/>
                    <a:gd name="connsiteY2-34" fmla="*/ 1857375 h 1866444"/>
                    <a:gd name="connsiteX3-35" fmla="*/ 39834 w 1049019"/>
                    <a:gd name="connsiteY3-36" fmla="*/ 1866444 h 1866444"/>
                    <a:gd name="connsiteX4-37" fmla="*/ 1049019 w 1049019"/>
                    <a:gd name="connsiteY4-38" fmla="*/ 1857375 h 1866444"/>
                    <a:gd name="connsiteX0-39" fmla="*/ 1334739 w 1334739"/>
                    <a:gd name="connsiteY0-40" fmla="*/ 1857375 h 1866444"/>
                    <a:gd name="connsiteX1-41" fmla="*/ 0 w 1334739"/>
                    <a:gd name="connsiteY1-42" fmla="*/ 0 h 1866444"/>
                    <a:gd name="connsiteX2-43" fmla="*/ 48901 w 1334739"/>
                    <a:gd name="connsiteY2-44" fmla="*/ 1857375 h 1866444"/>
                    <a:gd name="connsiteX3-45" fmla="*/ 39834 w 1334739"/>
                    <a:gd name="connsiteY3-46" fmla="*/ 1866444 h 1866444"/>
                    <a:gd name="connsiteX4-47" fmla="*/ 1334739 w 1334739"/>
                    <a:gd name="connsiteY4-48" fmla="*/ 1857375 h 1866444"/>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334739" h="1866444">
                      <a:moveTo>
                        <a:pt x="1334739" y="1857375"/>
                      </a:moveTo>
                      <a:lnTo>
                        <a:pt x="0" y="0"/>
                      </a:lnTo>
                      <a:lnTo>
                        <a:pt x="48901" y="1857375"/>
                      </a:lnTo>
                      <a:lnTo>
                        <a:pt x="39834" y="1866444"/>
                      </a:lnTo>
                      <a:lnTo>
                        <a:pt x="1334739" y="1857375"/>
                      </a:lnTo>
                      <a:close/>
                    </a:path>
                  </a:pathLst>
                </a:custGeom>
                <a:solidFill>
                  <a:srgbClr val="0C83B8"/>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sp>
        <p:nvSpPr>
          <p:cNvPr id="4" name="灯片编号占位符 3"/>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8" name="矩形 23"/>
          <p:cNvSpPr/>
          <p:nvPr/>
        </p:nvSpPr>
        <p:spPr>
          <a:xfrm>
            <a:off x="445770" y="303213"/>
            <a:ext cx="6007100" cy="1014730"/>
          </a:xfrm>
          <a:prstGeom prst="rect">
            <a:avLst/>
          </a:prstGeom>
          <a:noFill/>
          <a:ln w="9525">
            <a:noFill/>
          </a:ln>
        </p:spPr>
        <p:txBody>
          <a:bodyPr wrap="square">
            <a:spAutoFit/>
          </a:bodyPr>
          <a:p>
            <a:pPr>
              <a:lnSpc>
                <a:spcPct val="150000"/>
              </a:lnSpc>
            </a:pPr>
            <a:r>
              <a:rPr lang="en-US" altLang="zh-CN" sz="4000" dirty="0">
                <a:solidFill>
                  <a:schemeClr val="tx1"/>
                </a:solidFill>
                <a:latin typeface="+mj-ea"/>
                <a:ea typeface="+mj-ea"/>
                <a:cs typeface="+mj-ea"/>
              </a:rPr>
              <a:t>box-shadow</a:t>
            </a:r>
            <a:r>
              <a:rPr lang="zh-CN" altLang="en-US" sz="4000" dirty="0">
                <a:solidFill>
                  <a:schemeClr val="tx1"/>
                </a:solidFill>
                <a:latin typeface="+mj-ea"/>
                <a:ea typeface="+mj-ea"/>
                <a:cs typeface="+mj-ea"/>
              </a:rPr>
              <a:t>属性</a:t>
            </a:r>
            <a:endParaRPr lang="zh-CN" altLang="en-US" sz="4000" dirty="0">
              <a:solidFill>
                <a:schemeClr val="tx1"/>
              </a:solidFill>
              <a:latin typeface="+mj-ea"/>
              <a:ea typeface="+mj-ea"/>
              <a:cs typeface="+mj-ea"/>
            </a:endParaRPr>
          </a:p>
        </p:txBody>
      </p:sp>
      <p:sp>
        <p:nvSpPr>
          <p:cNvPr id="2" name="矩形 1"/>
          <p:cNvSpPr/>
          <p:nvPr/>
        </p:nvSpPr>
        <p:spPr>
          <a:xfrm>
            <a:off x="1977708" y="2036763"/>
            <a:ext cx="7991475" cy="368300"/>
          </a:xfrm>
          <a:prstGeom prst="rect">
            <a:avLst/>
          </a:prstGeom>
          <a:solidFill>
            <a:srgbClr val="00B0F0"/>
          </a:solidFill>
          <a:ln w="9525">
            <a:noFill/>
          </a:ln>
        </p:spPr>
        <p:txBody>
          <a:bodyPr>
            <a:spAutoFit/>
          </a:bodyPr>
          <a:p>
            <a:r>
              <a:rPr lang="en-US" altLang="zh-CN" dirty="0">
                <a:solidFill>
                  <a:schemeClr val="bg1"/>
                </a:solidFill>
                <a:latin typeface="微软雅黑" panose="020B0503020204020204" charset="-122"/>
                <a:ea typeface="微软雅黑" panose="020B0503020204020204" charset="-122"/>
              </a:rPr>
              <a:t>box-shadow:</a:t>
            </a:r>
            <a:r>
              <a:rPr lang="zh-CN" altLang="en-US" dirty="0">
                <a:solidFill>
                  <a:schemeClr val="bg1"/>
                </a:solidFill>
                <a:latin typeface="微软雅黑" panose="020B0503020204020204" charset="-122"/>
                <a:ea typeface="微软雅黑" panose="020B0503020204020204" charset="-122"/>
              </a:rPr>
              <a:t>像素值</a:t>
            </a:r>
            <a:r>
              <a:rPr lang="en-US" altLang="zh-CN" dirty="0">
                <a:solidFill>
                  <a:schemeClr val="bg1"/>
                </a:solidFill>
                <a:latin typeface="微软雅黑" panose="020B0503020204020204" charset="-122"/>
                <a:ea typeface="微软雅黑" panose="020B0503020204020204" charset="-122"/>
              </a:rPr>
              <a:t>1 </a:t>
            </a:r>
            <a:r>
              <a:rPr lang="zh-CN" altLang="en-US" dirty="0">
                <a:solidFill>
                  <a:schemeClr val="bg1"/>
                </a:solidFill>
                <a:latin typeface="微软雅黑" panose="020B0503020204020204" charset="-122"/>
                <a:ea typeface="微软雅黑" panose="020B0503020204020204" charset="-122"/>
              </a:rPr>
              <a:t>像素值</a:t>
            </a:r>
            <a:r>
              <a:rPr lang="en-US" altLang="zh-CN" dirty="0">
                <a:solidFill>
                  <a:schemeClr val="bg1"/>
                </a:solidFill>
                <a:latin typeface="微软雅黑" panose="020B0503020204020204" charset="-122"/>
                <a:ea typeface="微软雅黑" panose="020B0503020204020204" charset="-122"/>
              </a:rPr>
              <a:t>2 </a:t>
            </a:r>
            <a:r>
              <a:rPr lang="zh-CN" altLang="en-US" dirty="0">
                <a:solidFill>
                  <a:schemeClr val="bg1"/>
                </a:solidFill>
                <a:latin typeface="微软雅黑" panose="020B0503020204020204" charset="-122"/>
                <a:ea typeface="微软雅黑" panose="020B0503020204020204" charset="-122"/>
              </a:rPr>
              <a:t>像素值</a:t>
            </a:r>
            <a:r>
              <a:rPr lang="en-US" altLang="zh-CN" dirty="0">
                <a:solidFill>
                  <a:schemeClr val="bg1"/>
                </a:solidFill>
                <a:latin typeface="微软雅黑" panose="020B0503020204020204" charset="-122"/>
                <a:ea typeface="微软雅黑" panose="020B0503020204020204" charset="-122"/>
              </a:rPr>
              <a:t>3 </a:t>
            </a:r>
            <a:r>
              <a:rPr lang="zh-CN" altLang="en-US" dirty="0">
                <a:solidFill>
                  <a:schemeClr val="bg1"/>
                </a:solidFill>
                <a:latin typeface="微软雅黑" panose="020B0503020204020204" charset="-122"/>
                <a:ea typeface="微软雅黑" panose="020B0503020204020204" charset="-122"/>
              </a:rPr>
              <a:t>像素值</a:t>
            </a:r>
            <a:r>
              <a:rPr lang="en-US" altLang="zh-CN" dirty="0">
                <a:solidFill>
                  <a:schemeClr val="bg1"/>
                </a:solidFill>
                <a:latin typeface="微软雅黑" panose="020B0503020204020204" charset="-122"/>
                <a:ea typeface="微软雅黑" panose="020B0503020204020204" charset="-122"/>
              </a:rPr>
              <a:t>4 </a:t>
            </a:r>
            <a:r>
              <a:rPr lang="zh-CN" altLang="en-US" dirty="0">
                <a:solidFill>
                  <a:schemeClr val="bg1"/>
                </a:solidFill>
                <a:latin typeface="微软雅黑" panose="020B0503020204020204" charset="-122"/>
                <a:ea typeface="微软雅黑" panose="020B0503020204020204" charset="-122"/>
              </a:rPr>
              <a:t>颜色值</a:t>
            </a:r>
            <a:r>
              <a:rPr lang="zh-CN" altLang="zh-CN" dirty="0">
                <a:solidFill>
                  <a:schemeClr val="bg1"/>
                </a:solidFill>
                <a:latin typeface="微软雅黑" panose="020B0503020204020204" charset="-122"/>
                <a:ea typeface="微软雅黑" panose="020B0503020204020204" charset="-122"/>
              </a:rPr>
              <a:t> </a:t>
            </a:r>
            <a:r>
              <a:rPr lang="zh-CN" altLang="en-US" dirty="0">
                <a:solidFill>
                  <a:schemeClr val="bg1"/>
                </a:solidFill>
                <a:latin typeface="微软雅黑" panose="020B0503020204020204" charset="-122"/>
                <a:ea typeface="微软雅黑" panose="020B0503020204020204" charset="-122"/>
              </a:rPr>
              <a:t>阴影类型</a:t>
            </a:r>
            <a:r>
              <a:rPr lang="en-US" altLang="zh-CN" dirty="0">
                <a:solidFill>
                  <a:schemeClr val="bg1"/>
                </a:solidFill>
                <a:latin typeface="微软雅黑" panose="020B0503020204020204" charset="-122"/>
                <a:ea typeface="微软雅黑" panose="020B0503020204020204" charset="-122"/>
              </a:rPr>
              <a:t>;</a:t>
            </a:r>
            <a:endParaRPr lang="zh-CN" altLang="zh-CN" dirty="0">
              <a:solidFill>
                <a:schemeClr val="bg1"/>
              </a:solidFill>
              <a:latin typeface="微软雅黑" panose="020B0503020204020204" charset="-122"/>
              <a:ea typeface="微软雅黑" panose="020B0503020204020204" charset="-122"/>
            </a:endParaRPr>
          </a:p>
        </p:txBody>
      </p:sp>
      <p:graphicFrame>
        <p:nvGraphicFramePr>
          <p:cNvPr id="4" name="表格 3"/>
          <p:cNvGraphicFramePr>
            <a:graphicFrameLocks noGrp="1"/>
          </p:cNvGraphicFramePr>
          <p:nvPr/>
        </p:nvGraphicFramePr>
        <p:xfrm>
          <a:off x="2099628" y="2845753"/>
          <a:ext cx="7992745" cy="2711450"/>
        </p:xfrm>
        <a:graphic>
          <a:graphicData uri="http://schemas.openxmlformats.org/drawingml/2006/table">
            <a:tbl>
              <a:tblPr/>
              <a:tblGrid>
                <a:gridCol w="1924050"/>
                <a:gridCol w="6068695"/>
              </a:tblGrid>
              <a:tr h="387350">
                <a:tc>
                  <a:txBody>
                    <a:bodyPr/>
                    <a:lstStyle>
                      <a:lvl1pPr>
                        <a:spcBef>
                          <a:spcPct val="20000"/>
                        </a:spcBef>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smtClean="0">
                          <a:ln>
                            <a:noFill/>
                          </a:ln>
                          <a:solidFill>
                            <a:srgbClr val="FFFFFF"/>
                          </a:solidFill>
                          <a:effectLst/>
                          <a:latin typeface="微软雅黑" panose="020B0503020204020204" charset="-122"/>
                          <a:ea typeface="微软雅黑" panose="020B0503020204020204" charset="-122"/>
                        </a:rPr>
                        <a:t>参数值</a:t>
                      </a:r>
                      <a:endParaRPr kumimoji="0" lang="zh-CN" altLang="en-US" sz="1200" b="1" i="0" u="none" strike="noStrike" cap="none" normalizeH="0" baseline="0" smtClean="0">
                        <a:ln>
                          <a:noFill/>
                        </a:ln>
                        <a:solidFill>
                          <a:srgbClr val="FFFFFF"/>
                        </a:solidFill>
                        <a:effectLst/>
                        <a:latin typeface="微软雅黑" panose="020B0503020204020204" charset="-122"/>
                        <a:ea typeface="微软雅黑" panose="020B0503020204020204" charset="-122"/>
                      </a:endParaRPr>
                    </a:p>
                  </a:txBody>
                  <a:tcPr marL="68590" marR="6859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ADDC"/>
                    </a:solidFill>
                  </a:tcPr>
                </a:tc>
                <a:tc>
                  <a:txBody>
                    <a:bodyPr/>
                    <a:lstStyle>
                      <a:lvl1pPr indent="266700">
                        <a:spcBef>
                          <a:spcPct val="20000"/>
                        </a:spcBef>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26670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smtClean="0">
                          <a:ln>
                            <a:noFill/>
                          </a:ln>
                          <a:solidFill>
                            <a:srgbClr val="FFFFFF"/>
                          </a:solidFill>
                          <a:effectLst/>
                          <a:latin typeface="微软雅黑" panose="020B0503020204020204" charset="-122"/>
                          <a:ea typeface="微软雅黑" panose="020B0503020204020204" charset="-122"/>
                        </a:rPr>
                        <a:t>说明</a:t>
                      </a:r>
                      <a:endParaRPr kumimoji="0" lang="zh-CN" altLang="en-US" sz="1200" b="1" i="0" u="none" strike="noStrike" cap="none" normalizeH="0" baseline="0" smtClean="0">
                        <a:ln>
                          <a:noFill/>
                        </a:ln>
                        <a:solidFill>
                          <a:srgbClr val="FFFFFF"/>
                        </a:solidFill>
                        <a:effectLst/>
                        <a:latin typeface="微软雅黑" panose="020B0503020204020204" charset="-122"/>
                        <a:ea typeface="微软雅黑" panose="020B0503020204020204" charset="-122"/>
                      </a:endParaRPr>
                    </a:p>
                  </a:txBody>
                  <a:tcPr marL="68590" marR="6859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ADDC"/>
                    </a:solidFill>
                  </a:tcPr>
                </a:tc>
              </a:tr>
              <a:tr h="387350">
                <a:tc>
                  <a:txBody>
                    <a:bodyPr/>
                    <a:lstStyle>
                      <a:lvl1pPr>
                        <a:spcBef>
                          <a:spcPct val="20000"/>
                        </a:spcBef>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smtClean="0">
                          <a:ln>
                            <a:noFill/>
                          </a:ln>
                          <a:solidFill>
                            <a:srgbClr val="FFFFFF"/>
                          </a:solidFill>
                          <a:effectLst/>
                          <a:latin typeface="微软雅黑" panose="020B0503020204020204" charset="-122"/>
                          <a:ea typeface="微软雅黑" panose="020B0503020204020204" charset="-122"/>
                        </a:rPr>
                        <a:t>像素值</a:t>
                      </a:r>
                      <a:r>
                        <a:rPr kumimoji="0" lang="en-US" altLang="zh-CN" sz="1200" b="1" i="0" u="none" strike="noStrike" cap="none" normalizeH="0" baseline="0" smtClean="0">
                          <a:ln>
                            <a:noFill/>
                          </a:ln>
                          <a:solidFill>
                            <a:srgbClr val="FFFFFF"/>
                          </a:solidFill>
                          <a:effectLst/>
                          <a:latin typeface="微软雅黑" panose="020B0503020204020204" charset="-122"/>
                          <a:ea typeface="微软雅黑" panose="020B0503020204020204" charset="-122"/>
                        </a:rPr>
                        <a:t>1</a:t>
                      </a:r>
                      <a:endParaRPr kumimoji="0" lang="zh-CN" altLang="zh-CN" sz="1200" b="1" i="0" u="none" strike="noStrike" cap="none" normalizeH="0" baseline="0" smtClean="0">
                        <a:ln>
                          <a:noFill/>
                        </a:ln>
                        <a:solidFill>
                          <a:srgbClr val="FFFFFF"/>
                        </a:solidFill>
                        <a:effectLst/>
                        <a:latin typeface="微软雅黑" panose="020B0503020204020204" charset="-122"/>
                        <a:ea typeface="微软雅黑" panose="020B0503020204020204" charset="-122"/>
                      </a:endParaRPr>
                    </a:p>
                  </a:txBody>
                  <a:tcPr marL="68590" marR="6859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ADDC"/>
                    </a:solidFill>
                  </a:tcPr>
                </a:tc>
                <a:tc>
                  <a:txBody>
                    <a:bodyPr/>
                    <a:lstStyle>
                      <a:lvl1pPr>
                        <a:spcBef>
                          <a:spcPct val="20000"/>
                        </a:spcBef>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微软雅黑" panose="020B0503020204020204" charset="-122"/>
                          <a:ea typeface="微软雅黑" panose="020B0503020204020204" charset="-122"/>
                        </a:rPr>
                        <a:t>表示元素水平阴影位置，可以为负值（必选属性）。</a:t>
                      </a:r>
                      <a:endParaRPr kumimoji="0" lang="zh-CN" altLang="en-US" sz="1200" b="0" i="0" u="none" strike="noStrike" cap="none" normalizeH="0" baseline="0" smtClean="0">
                        <a:ln>
                          <a:noFill/>
                        </a:ln>
                        <a:solidFill>
                          <a:srgbClr val="000000"/>
                        </a:solidFill>
                        <a:effectLst/>
                        <a:latin typeface="微软雅黑" panose="020B0503020204020204" charset="-122"/>
                        <a:ea typeface="微软雅黑" panose="020B0503020204020204" charset="-122"/>
                      </a:endParaRPr>
                    </a:p>
                  </a:txBody>
                  <a:tcPr marL="68590" marR="6859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3F2"/>
                    </a:solidFill>
                  </a:tcPr>
                </a:tc>
              </a:tr>
              <a:tr h="387350">
                <a:tc>
                  <a:txBody>
                    <a:bodyPr/>
                    <a:lstStyle>
                      <a:lvl1pPr>
                        <a:spcBef>
                          <a:spcPct val="20000"/>
                        </a:spcBef>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smtClean="0">
                          <a:ln>
                            <a:noFill/>
                          </a:ln>
                          <a:solidFill>
                            <a:srgbClr val="FFFFFF"/>
                          </a:solidFill>
                          <a:effectLst/>
                          <a:latin typeface="微软雅黑" panose="020B0503020204020204" charset="-122"/>
                          <a:ea typeface="微软雅黑" panose="020B0503020204020204" charset="-122"/>
                        </a:rPr>
                        <a:t>像素值</a:t>
                      </a:r>
                      <a:r>
                        <a:rPr kumimoji="0" lang="en-US" altLang="zh-CN" sz="1200" b="1" i="0" u="none" strike="noStrike" cap="none" normalizeH="0" baseline="0" smtClean="0">
                          <a:ln>
                            <a:noFill/>
                          </a:ln>
                          <a:solidFill>
                            <a:srgbClr val="FFFFFF"/>
                          </a:solidFill>
                          <a:effectLst/>
                          <a:latin typeface="微软雅黑" panose="020B0503020204020204" charset="-122"/>
                          <a:ea typeface="微软雅黑" panose="020B0503020204020204" charset="-122"/>
                        </a:rPr>
                        <a:t>2</a:t>
                      </a:r>
                      <a:endParaRPr kumimoji="0" lang="zh-CN" altLang="zh-CN" sz="1200" b="1" i="0" u="none" strike="noStrike" cap="none" normalizeH="0" baseline="0" smtClean="0">
                        <a:ln>
                          <a:noFill/>
                        </a:ln>
                        <a:solidFill>
                          <a:srgbClr val="FFFFFF"/>
                        </a:solidFill>
                        <a:effectLst/>
                        <a:latin typeface="微软雅黑" panose="020B0503020204020204" charset="-122"/>
                        <a:ea typeface="微软雅黑" panose="020B0503020204020204" charset="-122"/>
                      </a:endParaRPr>
                    </a:p>
                  </a:txBody>
                  <a:tcPr marL="68590" marR="6859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ADDC"/>
                    </a:solidFill>
                  </a:tcPr>
                </a:tc>
                <a:tc>
                  <a:txBody>
                    <a:bodyPr/>
                    <a:lstStyle>
                      <a:lvl1pPr>
                        <a:spcBef>
                          <a:spcPct val="20000"/>
                        </a:spcBef>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微软雅黑" panose="020B0503020204020204" charset="-122"/>
                          <a:ea typeface="微软雅黑" panose="020B0503020204020204" charset="-122"/>
                        </a:rPr>
                        <a:t>表示元素垂直阴影位置，可以为负值（必选属性）。</a:t>
                      </a:r>
                      <a:endParaRPr kumimoji="0" lang="zh-CN" altLang="en-US" sz="1200" b="0" i="0" u="none" strike="noStrike" cap="none" normalizeH="0" baseline="0" smtClean="0">
                        <a:ln>
                          <a:noFill/>
                        </a:ln>
                        <a:solidFill>
                          <a:srgbClr val="000000"/>
                        </a:solidFill>
                        <a:effectLst/>
                        <a:latin typeface="微软雅黑" panose="020B0503020204020204" charset="-122"/>
                        <a:ea typeface="微软雅黑" panose="020B0503020204020204" charset="-122"/>
                      </a:endParaRPr>
                    </a:p>
                  </a:txBody>
                  <a:tcPr marL="68590" marR="6859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1F9"/>
                    </a:solidFill>
                  </a:tcPr>
                </a:tc>
              </a:tr>
              <a:tr h="387350">
                <a:tc>
                  <a:txBody>
                    <a:bodyPr/>
                    <a:lstStyle>
                      <a:lvl1pPr>
                        <a:spcBef>
                          <a:spcPct val="20000"/>
                        </a:spcBef>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smtClean="0">
                          <a:ln>
                            <a:noFill/>
                          </a:ln>
                          <a:solidFill>
                            <a:srgbClr val="FFFFFF"/>
                          </a:solidFill>
                          <a:effectLst/>
                          <a:latin typeface="微软雅黑" panose="020B0503020204020204" charset="-122"/>
                          <a:ea typeface="微软雅黑" panose="020B0503020204020204" charset="-122"/>
                        </a:rPr>
                        <a:t>像素值</a:t>
                      </a:r>
                      <a:r>
                        <a:rPr kumimoji="0" lang="en-US" altLang="zh-CN" sz="1200" b="1" i="0" u="none" strike="noStrike" cap="none" normalizeH="0" baseline="0" smtClean="0">
                          <a:ln>
                            <a:noFill/>
                          </a:ln>
                          <a:solidFill>
                            <a:srgbClr val="FFFFFF"/>
                          </a:solidFill>
                          <a:effectLst/>
                          <a:latin typeface="微软雅黑" panose="020B0503020204020204" charset="-122"/>
                          <a:ea typeface="微软雅黑" panose="020B0503020204020204" charset="-122"/>
                        </a:rPr>
                        <a:t>3</a:t>
                      </a:r>
                      <a:endParaRPr kumimoji="0" lang="zh-CN" altLang="zh-CN" sz="1200" b="1" i="0" u="none" strike="noStrike" cap="none" normalizeH="0" baseline="0" smtClean="0">
                        <a:ln>
                          <a:noFill/>
                        </a:ln>
                        <a:solidFill>
                          <a:srgbClr val="FFFFFF"/>
                        </a:solidFill>
                        <a:effectLst/>
                        <a:latin typeface="微软雅黑" panose="020B0503020204020204" charset="-122"/>
                        <a:ea typeface="微软雅黑" panose="020B0503020204020204" charset="-122"/>
                      </a:endParaRPr>
                    </a:p>
                  </a:txBody>
                  <a:tcPr marL="68590" marR="6859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ADDC"/>
                    </a:solidFill>
                  </a:tcPr>
                </a:tc>
                <a:tc>
                  <a:txBody>
                    <a:bodyPr/>
                    <a:lstStyle>
                      <a:lvl1pPr>
                        <a:spcBef>
                          <a:spcPct val="20000"/>
                        </a:spcBef>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微软雅黑" panose="020B0503020204020204" charset="-122"/>
                          <a:ea typeface="微软雅黑" panose="020B0503020204020204" charset="-122"/>
                        </a:rPr>
                        <a:t>阴影模糊半径（可选属性）。</a:t>
                      </a:r>
                      <a:endParaRPr kumimoji="0" lang="zh-CN" altLang="en-US" sz="1200" b="0" i="0" u="none" strike="noStrike" cap="none" normalizeH="0" baseline="0" smtClean="0">
                        <a:ln>
                          <a:noFill/>
                        </a:ln>
                        <a:solidFill>
                          <a:srgbClr val="000000"/>
                        </a:solidFill>
                        <a:effectLst/>
                        <a:latin typeface="微软雅黑" panose="020B0503020204020204" charset="-122"/>
                        <a:ea typeface="微软雅黑" panose="020B0503020204020204" charset="-122"/>
                      </a:endParaRPr>
                    </a:p>
                  </a:txBody>
                  <a:tcPr marL="68590" marR="6859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3F2"/>
                    </a:solidFill>
                  </a:tcPr>
                </a:tc>
              </a:tr>
              <a:tr h="387350">
                <a:tc>
                  <a:txBody>
                    <a:bodyPr/>
                    <a:lstStyle>
                      <a:lvl1pPr>
                        <a:spcBef>
                          <a:spcPct val="20000"/>
                        </a:spcBef>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smtClean="0">
                          <a:ln>
                            <a:noFill/>
                          </a:ln>
                          <a:solidFill>
                            <a:srgbClr val="FFFFFF"/>
                          </a:solidFill>
                          <a:effectLst/>
                          <a:latin typeface="微软雅黑" panose="020B0503020204020204" charset="-122"/>
                          <a:ea typeface="微软雅黑" panose="020B0503020204020204" charset="-122"/>
                        </a:rPr>
                        <a:t>像素值</a:t>
                      </a:r>
                      <a:r>
                        <a:rPr kumimoji="0" lang="en-US" altLang="zh-CN" sz="1200" b="1" i="0" u="none" strike="noStrike" cap="none" normalizeH="0" baseline="0" smtClean="0">
                          <a:ln>
                            <a:noFill/>
                          </a:ln>
                          <a:solidFill>
                            <a:srgbClr val="FFFFFF"/>
                          </a:solidFill>
                          <a:effectLst/>
                          <a:latin typeface="微软雅黑" panose="020B0503020204020204" charset="-122"/>
                          <a:ea typeface="微软雅黑" panose="020B0503020204020204" charset="-122"/>
                        </a:rPr>
                        <a:t>4</a:t>
                      </a:r>
                      <a:endParaRPr kumimoji="0" lang="zh-CN" altLang="zh-CN" sz="1200" b="1" i="0" u="none" strike="noStrike" cap="none" normalizeH="0" baseline="0" smtClean="0">
                        <a:ln>
                          <a:noFill/>
                        </a:ln>
                        <a:solidFill>
                          <a:srgbClr val="FFFFFF"/>
                        </a:solidFill>
                        <a:effectLst/>
                        <a:latin typeface="微软雅黑" panose="020B0503020204020204" charset="-122"/>
                        <a:ea typeface="微软雅黑" panose="020B0503020204020204" charset="-122"/>
                      </a:endParaRPr>
                    </a:p>
                  </a:txBody>
                  <a:tcPr marL="68590" marR="6859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ADDC"/>
                    </a:solidFill>
                  </a:tcPr>
                </a:tc>
                <a:tc>
                  <a:txBody>
                    <a:bodyPr/>
                    <a:lstStyle>
                      <a:lvl1pPr>
                        <a:spcBef>
                          <a:spcPct val="20000"/>
                        </a:spcBef>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微软雅黑" panose="020B0503020204020204" charset="-122"/>
                          <a:ea typeface="微软雅黑" panose="020B0503020204020204" charset="-122"/>
                        </a:rPr>
                        <a:t>阴影扩展半径，不能为负值（可选属性）。</a:t>
                      </a:r>
                      <a:endParaRPr kumimoji="0" lang="zh-CN" altLang="en-US" sz="1200" b="0" i="0" u="none" strike="noStrike" cap="none" normalizeH="0" baseline="0" smtClean="0">
                        <a:ln>
                          <a:noFill/>
                        </a:ln>
                        <a:solidFill>
                          <a:srgbClr val="000000"/>
                        </a:solidFill>
                        <a:effectLst/>
                        <a:latin typeface="微软雅黑" panose="020B0503020204020204" charset="-122"/>
                        <a:ea typeface="微软雅黑" panose="020B0503020204020204" charset="-122"/>
                      </a:endParaRPr>
                    </a:p>
                  </a:txBody>
                  <a:tcPr marL="68590" marR="6859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1F9"/>
                    </a:solidFill>
                  </a:tcPr>
                </a:tc>
              </a:tr>
              <a:tr h="387350">
                <a:tc>
                  <a:txBody>
                    <a:bodyPr/>
                    <a:lstStyle>
                      <a:lvl1pPr>
                        <a:spcBef>
                          <a:spcPct val="20000"/>
                        </a:spcBef>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smtClean="0">
                          <a:ln>
                            <a:noFill/>
                          </a:ln>
                          <a:solidFill>
                            <a:srgbClr val="FFFFFF"/>
                          </a:solidFill>
                          <a:effectLst/>
                          <a:latin typeface="微软雅黑" panose="020B0503020204020204" charset="-122"/>
                          <a:ea typeface="微软雅黑" panose="020B0503020204020204" charset="-122"/>
                        </a:rPr>
                        <a:t>颜色值</a:t>
                      </a:r>
                      <a:endParaRPr kumimoji="0" lang="zh-CN" altLang="en-US" sz="1200" b="1" i="0" u="none" strike="noStrike" cap="none" normalizeH="0" baseline="0" smtClean="0">
                        <a:ln>
                          <a:noFill/>
                        </a:ln>
                        <a:solidFill>
                          <a:srgbClr val="FFFFFF"/>
                        </a:solidFill>
                        <a:effectLst/>
                        <a:latin typeface="微软雅黑" panose="020B0503020204020204" charset="-122"/>
                        <a:ea typeface="微软雅黑" panose="020B0503020204020204" charset="-122"/>
                      </a:endParaRPr>
                    </a:p>
                  </a:txBody>
                  <a:tcPr marL="68590" marR="6859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ADDC"/>
                    </a:solidFill>
                  </a:tcPr>
                </a:tc>
                <a:tc>
                  <a:txBody>
                    <a:bodyPr/>
                    <a:lstStyle>
                      <a:lvl1pPr>
                        <a:spcBef>
                          <a:spcPct val="20000"/>
                        </a:spcBef>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微软雅黑" panose="020B0503020204020204" charset="-122"/>
                          <a:ea typeface="微软雅黑" panose="020B0503020204020204" charset="-122"/>
                        </a:rPr>
                        <a:t>阴影颜色（可选属性）。</a:t>
                      </a:r>
                      <a:endParaRPr kumimoji="0" lang="zh-CN" altLang="en-US" sz="1200" b="0" i="0" u="none" strike="noStrike" cap="none" normalizeH="0" baseline="0" smtClean="0">
                        <a:ln>
                          <a:noFill/>
                        </a:ln>
                        <a:solidFill>
                          <a:srgbClr val="000000"/>
                        </a:solidFill>
                        <a:effectLst/>
                        <a:latin typeface="微软雅黑" panose="020B0503020204020204" charset="-122"/>
                        <a:ea typeface="微软雅黑" panose="020B0503020204020204" charset="-122"/>
                      </a:endParaRPr>
                    </a:p>
                  </a:txBody>
                  <a:tcPr marL="68590" marR="6859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3F2"/>
                    </a:solidFill>
                  </a:tcPr>
                </a:tc>
              </a:tr>
              <a:tr h="387350">
                <a:tc>
                  <a:txBody>
                    <a:bodyPr/>
                    <a:lstStyle>
                      <a:lvl1pPr>
                        <a:spcBef>
                          <a:spcPct val="20000"/>
                        </a:spcBef>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smtClean="0">
                          <a:ln>
                            <a:noFill/>
                          </a:ln>
                          <a:solidFill>
                            <a:srgbClr val="FFFFFF"/>
                          </a:solidFill>
                          <a:effectLst/>
                          <a:latin typeface="微软雅黑" panose="020B0503020204020204" charset="-122"/>
                          <a:ea typeface="微软雅黑" panose="020B0503020204020204" charset="-122"/>
                        </a:rPr>
                        <a:t>阴影类型</a:t>
                      </a:r>
                      <a:endParaRPr kumimoji="0" lang="zh-CN" altLang="en-US" sz="1200" b="1" i="0" u="none" strike="noStrike" cap="none" normalizeH="0" baseline="0" smtClean="0">
                        <a:ln>
                          <a:noFill/>
                        </a:ln>
                        <a:solidFill>
                          <a:srgbClr val="FFFFFF"/>
                        </a:solidFill>
                        <a:effectLst/>
                        <a:latin typeface="微软雅黑" panose="020B0503020204020204" charset="-122"/>
                        <a:ea typeface="微软雅黑" panose="020B0503020204020204" charset="-122"/>
                      </a:endParaRPr>
                    </a:p>
                  </a:txBody>
                  <a:tcPr marL="68590" marR="6859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ADDC"/>
                    </a:solidFill>
                  </a:tcPr>
                </a:tc>
                <a:tc>
                  <a:txBody>
                    <a:bodyPr/>
                    <a:lstStyle>
                      <a:lvl1pPr>
                        <a:spcBef>
                          <a:spcPct val="20000"/>
                        </a:spcBef>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微软雅黑" panose="020B0503020204020204" charset="-122"/>
                          <a:ea typeface="微软雅黑" panose="020B0503020204020204" charset="-122"/>
                        </a:rPr>
                        <a:t>内阴影（</a:t>
                      </a:r>
                      <a:r>
                        <a:rPr kumimoji="0" lang="en-US" altLang="zh-CN" sz="1200" b="0" i="0" u="none" strike="noStrike" cap="none" normalizeH="0" baseline="0" smtClean="0">
                          <a:ln>
                            <a:noFill/>
                          </a:ln>
                          <a:solidFill>
                            <a:srgbClr val="000000"/>
                          </a:solidFill>
                          <a:effectLst/>
                          <a:latin typeface="微软雅黑" panose="020B0503020204020204" charset="-122"/>
                          <a:ea typeface="微软雅黑" panose="020B0503020204020204" charset="-122"/>
                        </a:rPr>
                        <a:t>inset</a:t>
                      </a:r>
                      <a:r>
                        <a:rPr kumimoji="0" lang="zh-CN" altLang="en-US" sz="1200" b="0" i="0" u="none" strike="noStrike" cap="none" normalizeH="0" baseline="0" smtClean="0">
                          <a:ln>
                            <a:noFill/>
                          </a:ln>
                          <a:solidFill>
                            <a:srgbClr val="000000"/>
                          </a:solidFill>
                          <a:effectLst/>
                          <a:latin typeface="微软雅黑" panose="020B0503020204020204" charset="-122"/>
                          <a:ea typeface="微软雅黑" panose="020B0503020204020204" charset="-122"/>
                        </a:rPr>
                        <a:t>）</a:t>
                      </a:r>
                      <a:r>
                        <a:rPr kumimoji="0" lang="en-US" altLang="zh-CN" sz="1200" b="0" i="0" u="none" strike="noStrike" cap="none" normalizeH="0" baseline="0" smtClean="0">
                          <a:ln>
                            <a:noFill/>
                          </a:ln>
                          <a:solidFill>
                            <a:srgbClr val="000000"/>
                          </a:solidFill>
                          <a:effectLst/>
                          <a:latin typeface="微软雅黑" panose="020B0503020204020204" charset="-122"/>
                          <a:ea typeface="微软雅黑" panose="020B0503020204020204" charset="-122"/>
                        </a:rPr>
                        <a:t>/</a:t>
                      </a:r>
                      <a:r>
                        <a:rPr kumimoji="0" lang="zh-CN" altLang="en-US" sz="1200" b="0" i="0" u="none" strike="noStrike" cap="none" normalizeH="0" baseline="0" smtClean="0">
                          <a:ln>
                            <a:noFill/>
                          </a:ln>
                          <a:solidFill>
                            <a:srgbClr val="000000"/>
                          </a:solidFill>
                          <a:effectLst/>
                          <a:latin typeface="微软雅黑" panose="020B0503020204020204" charset="-122"/>
                          <a:ea typeface="微软雅黑" panose="020B0503020204020204" charset="-122"/>
                        </a:rPr>
                        <a:t>外阴影（默认）（可选属性）。</a:t>
                      </a:r>
                      <a:endParaRPr kumimoji="0" lang="zh-CN" altLang="en-US" sz="1200" b="0" i="0" u="none" strike="noStrike" cap="none" normalizeH="0" baseline="0" smtClean="0">
                        <a:ln>
                          <a:noFill/>
                        </a:ln>
                        <a:solidFill>
                          <a:srgbClr val="000000"/>
                        </a:solidFill>
                        <a:effectLst/>
                        <a:latin typeface="微软雅黑" panose="020B0503020204020204" charset="-122"/>
                        <a:ea typeface="微软雅黑" panose="020B0503020204020204" charset="-122"/>
                      </a:endParaRPr>
                    </a:p>
                  </a:txBody>
                  <a:tcPr marL="68590" marR="6859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1F9"/>
                    </a:solidFill>
                  </a:tcPr>
                </a:tc>
              </a:tr>
            </a:tbl>
          </a:graphicData>
        </a:graphic>
      </p:graphicFrame>
      <p:sp>
        <p:nvSpPr>
          <p:cNvPr id="5" name="灯片编号占位符 4"/>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309019" y="1252303"/>
            <a:ext cx="7645400" cy="5143500"/>
          </a:xfrm>
        </p:spPr>
        <p:txBody>
          <a:bodyPr/>
          <a:lstStyle/>
          <a:p>
            <a:pPr lvl="1">
              <a:defRPr/>
            </a:pPr>
            <a:endParaRPr lang="en-US" altLang="zh-CN" dirty="0" smtClean="0"/>
          </a:p>
          <a:p>
            <a:pPr lvl="1">
              <a:defRPr/>
            </a:pPr>
            <a:endParaRPr lang="en-US" altLang="zh-CN" dirty="0"/>
          </a:p>
          <a:p>
            <a:pPr lvl="1">
              <a:defRPr/>
            </a:pPr>
            <a:endParaRPr lang="en-US" altLang="zh-CN" dirty="0" smtClean="0"/>
          </a:p>
          <a:p>
            <a:pPr lvl="1">
              <a:defRPr/>
            </a:pPr>
            <a:endParaRPr lang="en-US" altLang="zh-CN" dirty="0"/>
          </a:p>
          <a:p>
            <a:pPr lvl="1">
              <a:defRPr/>
            </a:pPr>
            <a:endParaRPr lang="en-US" altLang="zh-CN" dirty="0" smtClean="0"/>
          </a:p>
          <a:p>
            <a:pPr lvl="1">
              <a:defRPr/>
            </a:pPr>
            <a:endParaRPr lang="en-US" altLang="zh-CN" dirty="0"/>
          </a:p>
          <a:p>
            <a:pPr marL="342900" lvl="1" indent="-342900">
              <a:buFont typeface="Wingdings" panose="05000000000000000000" pitchFamily="2" charset="2"/>
              <a:buChar char="n"/>
              <a:defRPr/>
            </a:pPr>
            <a:r>
              <a:rPr lang="zh-CN" altLang="zh-CN" sz="2600" dirty="0">
                <a:cs typeface="+mn-cs"/>
              </a:rPr>
              <a:t>浏览器兼容性</a:t>
            </a:r>
            <a:endParaRPr lang="zh-CN" altLang="en-US" sz="2600" dirty="0">
              <a:cs typeface="+mn-cs"/>
            </a:endParaRPr>
          </a:p>
        </p:txBody>
      </p:sp>
      <p:sp>
        <p:nvSpPr>
          <p:cNvPr id="5" name="TextBox 4"/>
          <p:cNvSpPr txBox="1"/>
          <p:nvPr/>
        </p:nvSpPr>
        <p:spPr bwMode="auto">
          <a:xfrm>
            <a:off x="1969809" y="857891"/>
            <a:ext cx="693420" cy="398780"/>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anose="02010609060101010101" charset="-122"/>
                <a:ea typeface="黑体" panose="02010609060101010101" charset="-122"/>
              </a:rPr>
              <a:t>语法</a:t>
            </a:r>
            <a:endParaRPr lang="zh-CN" altLang="en-US" sz="2000" b="1" dirty="0">
              <a:latin typeface="黑体" panose="02010609060101010101" charset="-122"/>
              <a:ea typeface="黑体" panose="02010609060101010101" charset="-122"/>
            </a:endParaRPr>
          </a:p>
        </p:txBody>
      </p:sp>
      <p:pic>
        <p:nvPicPr>
          <p:cNvPr id="6" name="Picture 3" descr="E:\设计支持\模板设计\YF.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45711" y="862265"/>
            <a:ext cx="422600" cy="39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7"/>
          <p:cNvSpPr>
            <a:spLocks noChangeArrowheads="1"/>
          </p:cNvSpPr>
          <p:nvPr/>
        </p:nvSpPr>
        <p:spPr bwMode="auto">
          <a:xfrm>
            <a:off x="2595538" y="1903724"/>
            <a:ext cx="7072362" cy="357190"/>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nchor="ctr" anchorCtr="0"/>
          <a:lstStyle/>
          <a:p>
            <a:pPr marL="342900" lvl="0" indent="-342900" eaLnBrk="0" hangingPunct="0">
              <a:lnSpc>
                <a:spcPct val="150000"/>
              </a:lnSpc>
              <a:spcBef>
                <a:spcPct val="20000"/>
              </a:spcBef>
              <a:buClr>
                <a:schemeClr val="tx2"/>
              </a:buClr>
              <a:defRPr/>
            </a:pPr>
            <a:r>
              <a:rPr lang="en-US" altLang="zh-CN" b="1" dirty="0" err="1">
                <a:solidFill>
                  <a:schemeClr val="accent5">
                    <a:lumMod val="10000"/>
                  </a:schemeClr>
                </a:solidFill>
                <a:latin typeface="+mn-lt"/>
              </a:rPr>
              <a:t>box-shadow:inset</a:t>
            </a:r>
            <a:r>
              <a:rPr lang="en-US" altLang="zh-CN" b="1" dirty="0">
                <a:solidFill>
                  <a:schemeClr val="accent5">
                    <a:lumMod val="10000"/>
                  </a:schemeClr>
                </a:solidFill>
                <a:latin typeface="+mn-lt"/>
              </a:rPr>
              <a:t>  x-offset  y-offset  blur-radius  color;</a:t>
            </a:r>
            <a:endParaRPr lang="en-US" altLang="zh-CN" b="1" dirty="0" smtClean="0">
              <a:solidFill>
                <a:schemeClr val="accent5">
                  <a:lumMod val="10000"/>
                </a:schemeClr>
              </a:solidFill>
              <a:latin typeface="+mn-lt"/>
            </a:endParaRPr>
          </a:p>
        </p:txBody>
      </p:sp>
      <p:sp>
        <p:nvSpPr>
          <p:cNvPr id="10" name="Rectangle 5"/>
          <p:cNvSpPr>
            <a:spLocks noChangeArrowheads="1"/>
          </p:cNvSpPr>
          <p:nvPr/>
        </p:nvSpPr>
        <p:spPr bwMode="auto">
          <a:xfrm>
            <a:off x="4096306" y="1888904"/>
            <a:ext cx="595538" cy="357188"/>
          </a:xfrm>
          <a:prstGeom prst="rect">
            <a:avLst/>
          </a:prstGeom>
          <a:noFill/>
          <a:ln w="28575" algn="ctr">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11" name="AutoShape 16"/>
          <p:cNvSpPr>
            <a:spLocks noChangeArrowheads="1"/>
          </p:cNvSpPr>
          <p:nvPr/>
        </p:nvSpPr>
        <p:spPr bwMode="auto">
          <a:xfrm>
            <a:off x="3629641" y="716211"/>
            <a:ext cx="1314231" cy="714970"/>
          </a:xfrm>
          <a:prstGeom prst="wedgeRoundRectCallout">
            <a:avLst>
              <a:gd name="adj1" fmla="val 49614"/>
              <a:gd name="adj2" fmla="val -36022"/>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charset="-122"/>
              </a:rPr>
              <a:t>阴影</a:t>
            </a:r>
            <a:r>
              <a:rPr lang="zh-CN" altLang="en-US" b="1" kern="0" dirty="0" smtClean="0">
                <a:solidFill>
                  <a:schemeClr val="bg1"/>
                </a:solidFill>
                <a:latin typeface="Arial" panose="020B0604020202020204"/>
                <a:ea typeface="黑体" panose="02010609060101010101" charset="-122"/>
              </a:rPr>
              <a:t>类型内</a:t>
            </a:r>
            <a:r>
              <a:rPr lang="zh-CN" altLang="en-US" b="1" kern="0" dirty="0">
                <a:solidFill>
                  <a:schemeClr val="bg1"/>
                </a:solidFill>
                <a:latin typeface="Arial" panose="020B0604020202020204"/>
                <a:ea typeface="黑体" panose="02010609060101010101" charset="-122"/>
              </a:rPr>
              <a:t>阴影</a:t>
            </a:r>
            <a:endParaRPr lang="en-US" altLang="zh-CN" b="1" kern="0" dirty="0" smtClean="0">
              <a:solidFill>
                <a:schemeClr val="bg1"/>
              </a:solidFill>
              <a:latin typeface="Arial" panose="020B0604020202020204"/>
              <a:ea typeface="黑体" panose="02010609060101010101" charset="-122"/>
            </a:endParaRPr>
          </a:p>
        </p:txBody>
      </p:sp>
      <p:sp>
        <p:nvSpPr>
          <p:cNvPr id="17" name="AutoShape 16"/>
          <p:cNvSpPr>
            <a:spLocks noChangeArrowheads="1"/>
          </p:cNvSpPr>
          <p:nvPr/>
        </p:nvSpPr>
        <p:spPr bwMode="auto">
          <a:xfrm>
            <a:off x="5087888" y="579122"/>
            <a:ext cx="1656184" cy="1021750"/>
          </a:xfrm>
          <a:prstGeom prst="wedgeRoundRectCallout">
            <a:avLst>
              <a:gd name="adj1" fmla="val 50272"/>
              <a:gd name="adj2" fmla="val 43898"/>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spcBef>
                <a:spcPct val="20000"/>
              </a:spcBef>
              <a:buClr>
                <a:srgbClr val="233DA9"/>
              </a:buClr>
              <a:buSzPct val="80000"/>
              <a:defRPr/>
            </a:pPr>
            <a:r>
              <a:rPr lang="en-US" altLang="zh-CN" b="1" kern="0" dirty="0">
                <a:solidFill>
                  <a:schemeClr val="bg1"/>
                </a:solidFill>
                <a:latin typeface="Arial" panose="020B0604020202020204"/>
                <a:ea typeface="黑体" panose="02010609060101010101" charset="-122"/>
              </a:rPr>
              <a:t>X</a:t>
            </a:r>
            <a:r>
              <a:rPr lang="zh-CN" altLang="en-US" b="1" kern="0" dirty="0">
                <a:solidFill>
                  <a:schemeClr val="bg1"/>
                </a:solidFill>
                <a:latin typeface="Arial" panose="020B0604020202020204"/>
                <a:ea typeface="黑体" panose="02010609060101010101" charset="-122"/>
              </a:rPr>
              <a:t>轴位移</a:t>
            </a:r>
            <a:r>
              <a:rPr lang="zh-CN" altLang="en-US" b="1" kern="0" dirty="0" smtClean="0">
                <a:solidFill>
                  <a:schemeClr val="bg1"/>
                </a:solidFill>
                <a:latin typeface="Arial" panose="020B0604020202020204"/>
                <a:ea typeface="黑体" panose="02010609060101010101" charset="-122"/>
              </a:rPr>
              <a:t>，指定</a:t>
            </a:r>
            <a:r>
              <a:rPr lang="zh-CN" altLang="en-US" b="1" kern="0" dirty="0">
                <a:solidFill>
                  <a:schemeClr val="bg1"/>
                </a:solidFill>
                <a:latin typeface="Arial" panose="020B0604020202020204"/>
                <a:ea typeface="黑体" panose="02010609060101010101" charset="-122"/>
              </a:rPr>
              <a:t>阴影水平位移量</a:t>
            </a:r>
            <a:endParaRPr lang="zh-CN" altLang="en-US" b="1" kern="0" dirty="0">
              <a:solidFill>
                <a:schemeClr val="bg1"/>
              </a:solidFill>
              <a:latin typeface="Arial" panose="020B0604020202020204"/>
              <a:ea typeface="黑体" panose="02010609060101010101" charset="-122"/>
            </a:endParaRPr>
          </a:p>
        </p:txBody>
      </p:sp>
      <p:sp>
        <p:nvSpPr>
          <p:cNvPr id="20" name="AutoShape 16"/>
          <p:cNvSpPr>
            <a:spLocks noChangeArrowheads="1"/>
          </p:cNvSpPr>
          <p:nvPr/>
        </p:nvSpPr>
        <p:spPr bwMode="auto">
          <a:xfrm>
            <a:off x="5325030" y="2596005"/>
            <a:ext cx="1807687" cy="1021750"/>
          </a:xfrm>
          <a:prstGeom prst="wedgeRoundRectCallout">
            <a:avLst>
              <a:gd name="adj1" fmla="val 49718"/>
              <a:gd name="adj2" fmla="val -25393"/>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spcBef>
                <a:spcPct val="20000"/>
              </a:spcBef>
              <a:buClr>
                <a:srgbClr val="233DA9"/>
              </a:buClr>
              <a:buSzPct val="80000"/>
              <a:defRPr/>
            </a:pPr>
            <a:r>
              <a:rPr lang="en-US" altLang="zh-CN" b="1" kern="0" dirty="0">
                <a:solidFill>
                  <a:schemeClr val="bg1"/>
                </a:solidFill>
                <a:latin typeface="Arial" panose="020B0604020202020204"/>
                <a:ea typeface="黑体" panose="02010609060101010101" charset="-122"/>
              </a:rPr>
              <a:t>Y</a:t>
            </a:r>
            <a:r>
              <a:rPr lang="zh-CN" altLang="en-US" b="1" kern="0" dirty="0">
                <a:solidFill>
                  <a:schemeClr val="bg1"/>
                </a:solidFill>
                <a:latin typeface="Arial" panose="020B0604020202020204"/>
                <a:ea typeface="黑体" panose="02010609060101010101" charset="-122"/>
              </a:rPr>
              <a:t>轴位移，用来指定阴影垂直位移量</a:t>
            </a:r>
            <a:endParaRPr lang="zh-CN" altLang="en-US" b="1" kern="0" dirty="0" smtClean="0">
              <a:solidFill>
                <a:schemeClr val="bg1"/>
              </a:solidFill>
              <a:latin typeface="Arial" panose="020B0604020202020204"/>
              <a:ea typeface="黑体" panose="02010609060101010101" charset="-122"/>
            </a:endParaRPr>
          </a:p>
        </p:txBody>
      </p:sp>
      <p:sp>
        <p:nvSpPr>
          <p:cNvPr id="21" name="Line 12"/>
          <p:cNvSpPr>
            <a:spLocks noChangeShapeType="1"/>
          </p:cNvSpPr>
          <p:nvPr/>
        </p:nvSpPr>
        <p:spPr bwMode="auto">
          <a:xfrm flipH="1" flipV="1">
            <a:off x="6131719" y="2251379"/>
            <a:ext cx="71438" cy="357190"/>
          </a:xfrm>
          <a:prstGeom prst="line">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lstStyle>
            <a:defPPr>
              <a:defRPr lang="en-US"/>
            </a:defPPr>
            <a:lvl1pPr algn="ctr" rtl="0" fontAlgn="base">
              <a:spcBef>
                <a:spcPct val="0"/>
              </a:spcBef>
              <a:spcAft>
                <a:spcPct val="0"/>
              </a:spcAft>
              <a:defRPr kern="1200">
                <a:solidFill>
                  <a:schemeClr val="tx1"/>
                </a:solidFill>
                <a:latin typeface="+mn-lt"/>
                <a:ea typeface="+mn-ea"/>
                <a:cs typeface="+mn-cs"/>
              </a:defRPr>
            </a:lvl1pPr>
            <a:lvl2pPr marL="457200" algn="ctr" rtl="0" fontAlgn="base">
              <a:spcBef>
                <a:spcPct val="0"/>
              </a:spcBef>
              <a:spcAft>
                <a:spcPct val="0"/>
              </a:spcAft>
              <a:defRPr kern="1200">
                <a:solidFill>
                  <a:schemeClr val="tx1"/>
                </a:solidFill>
                <a:latin typeface="+mn-lt"/>
                <a:ea typeface="+mn-ea"/>
                <a:cs typeface="+mn-cs"/>
              </a:defRPr>
            </a:lvl2pPr>
            <a:lvl3pPr marL="914400" algn="ctr" rtl="0" fontAlgn="base">
              <a:spcBef>
                <a:spcPct val="0"/>
              </a:spcBef>
              <a:spcAft>
                <a:spcPct val="0"/>
              </a:spcAft>
              <a:defRPr kern="1200">
                <a:solidFill>
                  <a:schemeClr val="tx1"/>
                </a:solidFill>
                <a:latin typeface="+mn-lt"/>
                <a:ea typeface="+mn-ea"/>
                <a:cs typeface="+mn-cs"/>
              </a:defRPr>
            </a:lvl3pPr>
            <a:lvl4pPr marL="1371600" algn="ctr" rtl="0" fontAlgn="base">
              <a:spcBef>
                <a:spcPct val="0"/>
              </a:spcBef>
              <a:spcAft>
                <a:spcPct val="0"/>
              </a:spcAft>
              <a:defRPr kern="1200">
                <a:solidFill>
                  <a:schemeClr val="tx1"/>
                </a:solidFill>
                <a:latin typeface="+mn-lt"/>
                <a:ea typeface="+mn-ea"/>
                <a:cs typeface="+mn-cs"/>
              </a:defRPr>
            </a:lvl4pPr>
            <a:lvl5pPr marL="1828800" algn="ctr"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defRPr/>
            </a:pPr>
            <a:endParaRPr lang="zh-CN" altLang="en-US"/>
          </a:p>
        </p:txBody>
      </p:sp>
      <p:sp>
        <p:nvSpPr>
          <p:cNvPr id="12" name="Line 12"/>
          <p:cNvSpPr>
            <a:spLocks noChangeShapeType="1"/>
          </p:cNvSpPr>
          <p:nvPr/>
        </p:nvSpPr>
        <p:spPr bwMode="auto">
          <a:xfrm>
            <a:off x="4377460" y="1389396"/>
            <a:ext cx="16615" cy="499508"/>
          </a:xfrm>
          <a:prstGeom prst="line">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lstStyle>
            <a:defPPr>
              <a:defRPr lang="en-US"/>
            </a:defPPr>
            <a:lvl1pPr algn="ctr" rtl="0" fontAlgn="base">
              <a:spcBef>
                <a:spcPct val="0"/>
              </a:spcBef>
              <a:spcAft>
                <a:spcPct val="0"/>
              </a:spcAft>
              <a:defRPr kern="1200">
                <a:solidFill>
                  <a:schemeClr val="tx1"/>
                </a:solidFill>
                <a:latin typeface="+mn-lt"/>
                <a:ea typeface="+mn-ea"/>
                <a:cs typeface="+mn-cs"/>
              </a:defRPr>
            </a:lvl1pPr>
            <a:lvl2pPr marL="457200" algn="ctr" rtl="0" fontAlgn="base">
              <a:spcBef>
                <a:spcPct val="0"/>
              </a:spcBef>
              <a:spcAft>
                <a:spcPct val="0"/>
              </a:spcAft>
              <a:defRPr kern="1200">
                <a:solidFill>
                  <a:schemeClr val="tx1"/>
                </a:solidFill>
                <a:latin typeface="+mn-lt"/>
                <a:ea typeface="+mn-ea"/>
                <a:cs typeface="+mn-cs"/>
              </a:defRPr>
            </a:lvl2pPr>
            <a:lvl3pPr marL="914400" algn="ctr" rtl="0" fontAlgn="base">
              <a:spcBef>
                <a:spcPct val="0"/>
              </a:spcBef>
              <a:spcAft>
                <a:spcPct val="0"/>
              </a:spcAft>
              <a:defRPr kern="1200">
                <a:solidFill>
                  <a:schemeClr val="tx1"/>
                </a:solidFill>
                <a:latin typeface="+mn-lt"/>
                <a:ea typeface="+mn-ea"/>
                <a:cs typeface="+mn-cs"/>
              </a:defRPr>
            </a:lvl3pPr>
            <a:lvl4pPr marL="1371600" algn="ctr" rtl="0" fontAlgn="base">
              <a:spcBef>
                <a:spcPct val="0"/>
              </a:spcBef>
              <a:spcAft>
                <a:spcPct val="0"/>
              </a:spcAft>
              <a:defRPr kern="1200">
                <a:solidFill>
                  <a:schemeClr val="tx1"/>
                </a:solidFill>
                <a:latin typeface="+mn-lt"/>
                <a:ea typeface="+mn-ea"/>
                <a:cs typeface="+mn-cs"/>
              </a:defRPr>
            </a:lvl4pPr>
            <a:lvl5pPr marL="1828800" algn="ctr"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defRPr/>
            </a:pPr>
            <a:endParaRPr lang="zh-CN" altLang="en-US"/>
          </a:p>
        </p:txBody>
      </p:sp>
      <p:sp>
        <p:nvSpPr>
          <p:cNvPr id="18" name="Line 12"/>
          <p:cNvSpPr>
            <a:spLocks noChangeShapeType="1"/>
          </p:cNvSpPr>
          <p:nvPr/>
        </p:nvSpPr>
        <p:spPr bwMode="auto">
          <a:xfrm flipH="1">
            <a:off x="5231904" y="1605129"/>
            <a:ext cx="428628" cy="285752"/>
          </a:xfrm>
          <a:prstGeom prst="line">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lstStyle>
            <a:defPPr>
              <a:defRPr lang="en-US"/>
            </a:defPPr>
            <a:lvl1pPr algn="ctr" rtl="0" fontAlgn="base">
              <a:spcBef>
                <a:spcPct val="0"/>
              </a:spcBef>
              <a:spcAft>
                <a:spcPct val="0"/>
              </a:spcAft>
              <a:defRPr kern="1200">
                <a:solidFill>
                  <a:schemeClr val="tx1"/>
                </a:solidFill>
                <a:latin typeface="+mn-lt"/>
                <a:ea typeface="+mn-ea"/>
                <a:cs typeface="+mn-cs"/>
              </a:defRPr>
            </a:lvl1pPr>
            <a:lvl2pPr marL="457200" algn="ctr" rtl="0" fontAlgn="base">
              <a:spcBef>
                <a:spcPct val="0"/>
              </a:spcBef>
              <a:spcAft>
                <a:spcPct val="0"/>
              </a:spcAft>
              <a:defRPr kern="1200">
                <a:solidFill>
                  <a:schemeClr val="tx1"/>
                </a:solidFill>
                <a:latin typeface="+mn-lt"/>
                <a:ea typeface="+mn-ea"/>
                <a:cs typeface="+mn-cs"/>
              </a:defRPr>
            </a:lvl2pPr>
            <a:lvl3pPr marL="914400" algn="ctr" rtl="0" fontAlgn="base">
              <a:spcBef>
                <a:spcPct val="0"/>
              </a:spcBef>
              <a:spcAft>
                <a:spcPct val="0"/>
              </a:spcAft>
              <a:defRPr kern="1200">
                <a:solidFill>
                  <a:schemeClr val="tx1"/>
                </a:solidFill>
                <a:latin typeface="+mn-lt"/>
                <a:ea typeface="+mn-ea"/>
                <a:cs typeface="+mn-cs"/>
              </a:defRPr>
            </a:lvl3pPr>
            <a:lvl4pPr marL="1371600" algn="ctr" rtl="0" fontAlgn="base">
              <a:spcBef>
                <a:spcPct val="0"/>
              </a:spcBef>
              <a:spcAft>
                <a:spcPct val="0"/>
              </a:spcAft>
              <a:defRPr kern="1200">
                <a:solidFill>
                  <a:schemeClr val="tx1"/>
                </a:solidFill>
                <a:latin typeface="+mn-lt"/>
                <a:ea typeface="+mn-ea"/>
                <a:cs typeface="+mn-cs"/>
              </a:defRPr>
            </a:lvl4pPr>
            <a:lvl5pPr marL="1828800" algn="ctr"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defRPr/>
            </a:pPr>
            <a:endParaRPr lang="zh-CN" altLang="en-US" b="1" dirty="0"/>
          </a:p>
        </p:txBody>
      </p:sp>
      <p:sp>
        <p:nvSpPr>
          <p:cNvPr id="28" name="Rectangle 5"/>
          <p:cNvSpPr>
            <a:spLocks noChangeArrowheads="1"/>
          </p:cNvSpPr>
          <p:nvPr/>
        </p:nvSpPr>
        <p:spPr bwMode="auto">
          <a:xfrm>
            <a:off x="4742700" y="1888904"/>
            <a:ext cx="860676" cy="338798"/>
          </a:xfrm>
          <a:prstGeom prst="rect">
            <a:avLst/>
          </a:prstGeom>
          <a:noFill/>
          <a:ln w="28575" algn="ctr">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29" name="Rectangle 5"/>
          <p:cNvSpPr>
            <a:spLocks noChangeArrowheads="1"/>
          </p:cNvSpPr>
          <p:nvPr/>
        </p:nvSpPr>
        <p:spPr bwMode="auto">
          <a:xfrm>
            <a:off x="5728890" y="1932757"/>
            <a:ext cx="805658" cy="338798"/>
          </a:xfrm>
          <a:prstGeom prst="rect">
            <a:avLst/>
          </a:prstGeom>
          <a:noFill/>
          <a:ln w="28575" algn="ctr">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graphicFrame>
        <p:nvGraphicFramePr>
          <p:cNvPr id="35" name="Group 29"/>
          <p:cNvGraphicFramePr>
            <a:graphicFrameLocks noGrp="1"/>
          </p:cNvGraphicFramePr>
          <p:nvPr/>
        </p:nvGraphicFramePr>
        <p:xfrm>
          <a:off x="2271336" y="4509120"/>
          <a:ext cx="8064500" cy="1299210"/>
        </p:xfrm>
        <a:graphic>
          <a:graphicData uri="http://schemas.openxmlformats.org/drawingml/2006/table">
            <a:tbl>
              <a:tblPr firstRow="1" bandRow="1">
                <a:tableStyleId>{5C22544A-7EE6-4342-B048-85BDC9FD1C3A}</a:tableStyleId>
              </a:tblPr>
              <a:tblGrid>
                <a:gridCol w="2024380"/>
                <a:gridCol w="935990"/>
                <a:gridCol w="1151890"/>
                <a:gridCol w="1296035"/>
                <a:gridCol w="1224280"/>
                <a:gridCol w="1431925"/>
              </a:tblGrid>
              <a:tr h="703580">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lang="zh-CN" sz="2000" b="1" kern="1200" dirty="0" smtClean="0">
                          <a:solidFill>
                            <a:schemeClr val="bg1"/>
                          </a:solidFill>
                          <a:latin typeface="+mn-lt"/>
                          <a:ea typeface="+mn-ea"/>
                          <a:cs typeface="+mn-cs"/>
                        </a:rPr>
                        <a:t>属</a:t>
                      </a:r>
                      <a:r>
                        <a:rPr lang="en-US" sz="2000" b="1" kern="1200" dirty="0" smtClean="0">
                          <a:solidFill>
                            <a:schemeClr val="bg1"/>
                          </a:solidFill>
                          <a:latin typeface="+mn-lt"/>
                          <a:ea typeface="+mn-ea"/>
                          <a:cs typeface="+mn-cs"/>
                        </a:rPr>
                        <a:t>  </a:t>
                      </a:r>
                      <a:r>
                        <a:rPr lang="zh-CN" sz="2000" b="1" kern="1200" dirty="0" smtClean="0">
                          <a:solidFill>
                            <a:schemeClr val="bg1"/>
                          </a:solidFill>
                          <a:latin typeface="+mn-lt"/>
                          <a:ea typeface="+mn-ea"/>
                          <a:cs typeface="+mn-cs"/>
                        </a:rPr>
                        <a:t>性</a:t>
                      </a:r>
                      <a:r>
                        <a:rPr lang="en-US" sz="2000" b="1" kern="1200" dirty="0" smtClean="0">
                          <a:solidFill>
                            <a:schemeClr val="bg1"/>
                          </a:solidFill>
                          <a:latin typeface="+mn-lt"/>
                          <a:ea typeface="+mn-ea"/>
                          <a:cs typeface="+mn-cs"/>
                        </a:rPr>
                        <a:t>  </a:t>
                      </a:r>
                      <a:r>
                        <a:rPr lang="zh-CN" sz="2000" b="1" kern="1200" dirty="0" smtClean="0">
                          <a:solidFill>
                            <a:schemeClr val="bg1"/>
                          </a:solidFill>
                          <a:latin typeface="+mn-lt"/>
                          <a:ea typeface="+mn-ea"/>
                          <a:cs typeface="+mn-cs"/>
                        </a:rPr>
                        <a:t>名</a:t>
                      </a:r>
                      <a:endParaRPr lang="zh-CN" sz="2000" b="1" kern="1200" dirty="0">
                        <a:solidFill>
                          <a:schemeClr val="bg1"/>
                        </a:solidFill>
                        <a:latin typeface="+mn-lt"/>
                        <a:ea typeface="+mn-ea"/>
                        <a:cs typeface="+mn-cs"/>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lang="en-US" sz="2000" b="1" kern="1200" dirty="0" smtClean="0">
                          <a:solidFill>
                            <a:schemeClr val="bg1"/>
                          </a:solidFill>
                          <a:latin typeface="+mn-lt"/>
                          <a:ea typeface="+mn-ea"/>
                          <a:cs typeface="+mn-cs"/>
                        </a:rPr>
                        <a:t>IE</a:t>
                      </a:r>
                      <a:endParaRPr lang="zh-CN" sz="2000" b="1" kern="1200" dirty="0">
                        <a:solidFill>
                          <a:schemeClr val="bg1"/>
                        </a:solidFill>
                        <a:latin typeface="+mn-lt"/>
                        <a:ea typeface="+mn-ea"/>
                        <a:cs typeface="+mn-cs"/>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lang="en-US" sz="2000" b="1" kern="1200" dirty="0">
                          <a:solidFill>
                            <a:schemeClr val="bg1"/>
                          </a:solidFill>
                          <a:latin typeface="+mn-lt"/>
                          <a:ea typeface="+mn-ea"/>
                          <a:cs typeface="+mn-cs"/>
                        </a:rPr>
                        <a:t>Firefox</a:t>
                      </a:r>
                      <a:endParaRPr lang="zh-CN" sz="2000" b="1" kern="1200" dirty="0">
                        <a:solidFill>
                          <a:schemeClr val="bg1"/>
                        </a:solidFill>
                        <a:latin typeface="+mn-lt"/>
                        <a:ea typeface="+mn-ea"/>
                        <a:cs typeface="+mn-cs"/>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lang="en-US" sz="2000" b="1" kern="1200" dirty="0">
                          <a:solidFill>
                            <a:schemeClr val="bg1"/>
                          </a:solidFill>
                          <a:latin typeface="+mn-lt"/>
                          <a:ea typeface="+mn-ea"/>
                          <a:cs typeface="+mn-cs"/>
                        </a:rPr>
                        <a:t>Chrome</a:t>
                      </a:r>
                      <a:endParaRPr lang="zh-CN" sz="2000" b="1" kern="1200" dirty="0">
                        <a:solidFill>
                          <a:schemeClr val="bg1"/>
                        </a:solidFill>
                        <a:latin typeface="+mn-lt"/>
                        <a:ea typeface="+mn-ea"/>
                        <a:cs typeface="+mn-cs"/>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lang="en-US" sz="2000" b="1" kern="1200">
                          <a:solidFill>
                            <a:schemeClr val="bg1"/>
                          </a:solidFill>
                          <a:latin typeface="+mn-lt"/>
                          <a:ea typeface="+mn-ea"/>
                          <a:cs typeface="+mn-cs"/>
                        </a:rPr>
                        <a:t>Opera</a:t>
                      </a:r>
                      <a:endParaRPr lang="zh-CN" sz="2000" b="1" kern="1200">
                        <a:solidFill>
                          <a:schemeClr val="bg1"/>
                        </a:solidFill>
                        <a:latin typeface="+mn-lt"/>
                        <a:ea typeface="+mn-ea"/>
                        <a:cs typeface="+mn-cs"/>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lang="en-US" sz="2000" b="1" kern="1200" dirty="0">
                          <a:solidFill>
                            <a:schemeClr val="bg1"/>
                          </a:solidFill>
                          <a:latin typeface="+mn-lt"/>
                          <a:ea typeface="+mn-ea"/>
                          <a:cs typeface="+mn-cs"/>
                        </a:rPr>
                        <a:t>Safari</a:t>
                      </a:r>
                      <a:endParaRPr lang="zh-CN" sz="2000" b="1" kern="1200" dirty="0">
                        <a:solidFill>
                          <a:schemeClr val="bg1"/>
                        </a:solidFill>
                        <a:latin typeface="+mn-lt"/>
                        <a:ea typeface="+mn-ea"/>
                        <a:cs typeface="+mn-cs"/>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r>
              <a:tr h="595630">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lang="en-US" sz="2000" b="1" kern="1200" dirty="0" smtClean="0">
                          <a:solidFill>
                            <a:schemeClr val="dk1"/>
                          </a:solidFill>
                          <a:latin typeface="+mn-lt"/>
                          <a:ea typeface="+mn-ea"/>
                          <a:cs typeface="+mn-cs"/>
                        </a:rPr>
                        <a:t>box-shadow</a:t>
                      </a:r>
                      <a:endParaRPr lang="zh-CN" sz="2000" b="1" kern="1200" dirty="0">
                        <a:solidFill>
                          <a:schemeClr val="dk1"/>
                        </a:solidFill>
                        <a:latin typeface="+mn-lt"/>
                        <a:ea typeface="+mn-ea"/>
                        <a:cs typeface="+mn-cs"/>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lang="en-US" sz="2000" b="1" kern="1200" dirty="0">
                          <a:solidFill>
                            <a:schemeClr val="dk1"/>
                          </a:solidFill>
                          <a:latin typeface="+mn-lt"/>
                          <a:ea typeface="+mn-ea"/>
                          <a:cs typeface="+mn-cs"/>
                        </a:rPr>
                        <a:t>9+</a:t>
                      </a:r>
                      <a:endParaRPr lang="zh-CN" sz="2000" b="1" kern="1200" dirty="0">
                        <a:solidFill>
                          <a:schemeClr val="dk1"/>
                        </a:solidFill>
                        <a:latin typeface="+mn-lt"/>
                        <a:ea typeface="+mn-ea"/>
                        <a:cs typeface="+mn-cs"/>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lang="en-US" sz="2000" b="1" kern="1200" dirty="0">
                          <a:solidFill>
                            <a:schemeClr val="dk1"/>
                          </a:solidFill>
                          <a:latin typeface="+mn-lt"/>
                          <a:ea typeface="+mn-ea"/>
                          <a:cs typeface="+mn-cs"/>
                        </a:rPr>
                        <a:t>3.5+</a:t>
                      </a:r>
                      <a:endParaRPr lang="zh-CN" sz="2000" b="1" kern="1200" dirty="0">
                        <a:solidFill>
                          <a:schemeClr val="dk1"/>
                        </a:solidFill>
                        <a:latin typeface="+mn-lt"/>
                        <a:ea typeface="+mn-ea"/>
                        <a:cs typeface="+mn-cs"/>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lang="en-US" sz="2000" b="1" kern="1200" dirty="0">
                          <a:solidFill>
                            <a:schemeClr val="dk1"/>
                          </a:solidFill>
                          <a:latin typeface="+mn-lt"/>
                          <a:ea typeface="+mn-ea"/>
                          <a:cs typeface="+mn-cs"/>
                        </a:rPr>
                        <a:t>2.0+</a:t>
                      </a:r>
                      <a:endParaRPr lang="zh-CN" sz="2000" b="1" kern="1200" dirty="0">
                        <a:solidFill>
                          <a:schemeClr val="dk1"/>
                        </a:solidFill>
                        <a:latin typeface="+mn-lt"/>
                        <a:ea typeface="+mn-ea"/>
                        <a:cs typeface="+mn-cs"/>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lang="en-US" sz="2000" b="1" kern="1200" dirty="0">
                          <a:solidFill>
                            <a:schemeClr val="dk1"/>
                          </a:solidFill>
                          <a:latin typeface="+mn-lt"/>
                          <a:ea typeface="+mn-ea"/>
                          <a:cs typeface="+mn-cs"/>
                        </a:rPr>
                        <a:t>10.5+</a:t>
                      </a:r>
                      <a:endParaRPr lang="zh-CN" sz="2000" b="1" kern="1200" dirty="0">
                        <a:solidFill>
                          <a:schemeClr val="dk1"/>
                        </a:solidFill>
                        <a:latin typeface="+mn-lt"/>
                        <a:ea typeface="+mn-ea"/>
                        <a:cs typeface="+mn-cs"/>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lang="en-US" sz="2000" b="1" kern="1200" dirty="0">
                          <a:solidFill>
                            <a:schemeClr val="dk1"/>
                          </a:solidFill>
                          <a:latin typeface="+mn-lt"/>
                          <a:ea typeface="+mn-ea"/>
                          <a:cs typeface="+mn-cs"/>
                        </a:rPr>
                        <a:t>4.0+</a:t>
                      </a:r>
                      <a:endParaRPr lang="zh-CN" sz="2000" b="1" kern="1200" dirty="0">
                        <a:solidFill>
                          <a:schemeClr val="dk1"/>
                        </a:solidFill>
                        <a:latin typeface="+mn-lt"/>
                        <a:ea typeface="+mn-ea"/>
                        <a:cs typeface="+mn-cs"/>
                      </a:endParaRPr>
                    </a:p>
                  </a:txBody>
                  <a:tcPr marL="36195" marR="36195" marT="0" marB="1778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bl>
          </a:graphicData>
        </a:graphic>
      </p:graphicFrame>
      <p:sp>
        <p:nvSpPr>
          <p:cNvPr id="23" name="Rectangle 5"/>
          <p:cNvSpPr>
            <a:spLocks noChangeArrowheads="1"/>
          </p:cNvSpPr>
          <p:nvPr/>
        </p:nvSpPr>
        <p:spPr bwMode="auto">
          <a:xfrm>
            <a:off x="6644821" y="1934961"/>
            <a:ext cx="1201393" cy="338798"/>
          </a:xfrm>
          <a:prstGeom prst="rect">
            <a:avLst/>
          </a:prstGeom>
          <a:noFill/>
          <a:ln w="28575" algn="ctr">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36" name="Line 12"/>
          <p:cNvSpPr>
            <a:spLocks noChangeShapeType="1"/>
          </p:cNvSpPr>
          <p:nvPr/>
        </p:nvSpPr>
        <p:spPr bwMode="auto">
          <a:xfrm flipH="1">
            <a:off x="7035524" y="1600872"/>
            <a:ext cx="428628" cy="285752"/>
          </a:xfrm>
          <a:prstGeom prst="line">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lstStyle>
            <a:defPPr>
              <a:defRPr lang="en-US"/>
            </a:defPPr>
            <a:lvl1pPr algn="ctr" rtl="0" fontAlgn="base">
              <a:spcBef>
                <a:spcPct val="0"/>
              </a:spcBef>
              <a:spcAft>
                <a:spcPct val="0"/>
              </a:spcAft>
              <a:defRPr kern="1200">
                <a:solidFill>
                  <a:schemeClr val="tx1"/>
                </a:solidFill>
                <a:latin typeface="+mn-lt"/>
                <a:ea typeface="+mn-ea"/>
                <a:cs typeface="+mn-cs"/>
              </a:defRPr>
            </a:lvl1pPr>
            <a:lvl2pPr marL="457200" algn="ctr" rtl="0" fontAlgn="base">
              <a:spcBef>
                <a:spcPct val="0"/>
              </a:spcBef>
              <a:spcAft>
                <a:spcPct val="0"/>
              </a:spcAft>
              <a:defRPr kern="1200">
                <a:solidFill>
                  <a:schemeClr val="tx1"/>
                </a:solidFill>
                <a:latin typeface="+mn-lt"/>
                <a:ea typeface="+mn-ea"/>
                <a:cs typeface="+mn-cs"/>
              </a:defRPr>
            </a:lvl2pPr>
            <a:lvl3pPr marL="914400" algn="ctr" rtl="0" fontAlgn="base">
              <a:spcBef>
                <a:spcPct val="0"/>
              </a:spcBef>
              <a:spcAft>
                <a:spcPct val="0"/>
              </a:spcAft>
              <a:defRPr kern="1200">
                <a:solidFill>
                  <a:schemeClr val="tx1"/>
                </a:solidFill>
                <a:latin typeface="+mn-lt"/>
                <a:ea typeface="+mn-ea"/>
                <a:cs typeface="+mn-cs"/>
              </a:defRPr>
            </a:lvl3pPr>
            <a:lvl4pPr marL="1371600" algn="ctr" rtl="0" fontAlgn="base">
              <a:spcBef>
                <a:spcPct val="0"/>
              </a:spcBef>
              <a:spcAft>
                <a:spcPct val="0"/>
              </a:spcAft>
              <a:defRPr kern="1200">
                <a:solidFill>
                  <a:schemeClr val="tx1"/>
                </a:solidFill>
                <a:latin typeface="+mn-lt"/>
                <a:ea typeface="+mn-ea"/>
                <a:cs typeface="+mn-cs"/>
              </a:defRPr>
            </a:lvl4pPr>
            <a:lvl5pPr marL="1828800" algn="ctr"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defRPr/>
            </a:pPr>
            <a:endParaRPr lang="zh-CN" altLang="en-US"/>
          </a:p>
        </p:txBody>
      </p:sp>
      <p:sp>
        <p:nvSpPr>
          <p:cNvPr id="37" name="AutoShape 16"/>
          <p:cNvSpPr>
            <a:spLocks noChangeArrowheads="1"/>
          </p:cNvSpPr>
          <p:nvPr/>
        </p:nvSpPr>
        <p:spPr bwMode="auto">
          <a:xfrm>
            <a:off x="7019480" y="558825"/>
            <a:ext cx="1740816" cy="1021750"/>
          </a:xfrm>
          <a:prstGeom prst="wedgeRoundRectCallout">
            <a:avLst>
              <a:gd name="adj1" fmla="val 50272"/>
              <a:gd name="adj2" fmla="val 43898"/>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charset="-122"/>
              </a:rPr>
              <a:t>阴影模糊</a:t>
            </a:r>
            <a:r>
              <a:rPr lang="zh-CN" altLang="en-US" b="1" kern="0" dirty="0" smtClean="0">
                <a:solidFill>
                  <a:schemeClr val="bg1"/>
                </a:solidFill>
                <a:latin typeface="Arial" panose="020B0604020202020204"/>
                <a:ea typeface="黑体" panose="02010609060101010101" charset="-122"/>
              </a:rPr>
              <a:t>半径阴影</a:t>
            </a:r>
            <a:r>
              <a:rPr lang="zh-CN" altLang="en-US" b="1" kern="0" dirty="0">
                <a:solidFill>
                  <a:schemeClr val="bg1"/>
                </a:solidFill>
                <a:latin typeface="Arial" panose="020B0604020202020204"/>
                <a:ea typeface="黑体" panose="02010609060101010101" charset="-122"/>
              </a:rPr>
              <a:t>向外模糊的模糊范围</a:t>
            </a:r>
            <a:endParaRPr lang="zh-CN" altLang="en-US" b="1" kern="0" dirty="0">
              <a:solidFill>
                <a:schemeClr val="bg1"/>
              </a:solidFill>
              <a:latin typeface="Arial" panose="020B0604020202020204"/>
              <a:ea typeface="黑体" panose="02010609060101010101" charset="-122"/>
            </a:endParaRPr>
          </a:p>
        </p:txBody>
      </p:sp>
      <p:sp>
        <p:nvSpPr>
          <p:cNvPr id="38" name="Rectangle 5"/>
          <p:cNvSpPr>
            <a:spLocks noChangeArrowheads="1"/>
          </p:cNvSpPr>
          <p:nvPr/>
        </p:nvSpPr>
        <p:spPr bwMode="auto">
          <a:xfrm>
            <a:off x="7896201" y="1927786"/>
            <a:ext cx="701186" cy="338798"/>
          </a:xfrm>
          <a:prstGeom prst="rect">
            <a:avLst/>
          </a:prstGeom>
          <a:noFill/>
          <a:ln w="28575" algn="ctr">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39" name="Line 12"/>
          <p:cNvSpPr>
            <a:spLocks noChangeShapeType="1"/>
          </p:cNvSpPr>
          <p:nvPr/>
        </p:nvSpPr>
        <p:spPr bwMode="auto">
          <a:xfrm flipH="1" flipV="1">
            <a:off x="8328248" y="2323802"/>
            <a:ext cx="71438" cy="357190"/>
          </a:xfrm>
          <a:prstGeom prst="line">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lstStyle>
            <a:defPPr>
              <a:defRPr lang="en-US"/>
            </a:defPPr>
            <a:lvl1pPr algn="ctr" rtl="0" fontAlgn="base">
              <a:spcBef>
                <a:spcPct val="0"/>
              </a:spcBef>
              <a:spcAft>
                <a:spcPct val="0"/>
              </a:spcAft>
              <a:defRPr kern="1200">
                <a:solidFill>
                  <a:schemeClr val="tx1"/>
                </a:solidFill>
                <a:latin typeface="+mn-lt"/>
                <a:ea typeface="+mn-ea"/>
                <a:cs typeface="+mn-cs"/>
              </a:defRPr>
            </a:lvl1pPr>
            <a:lvl2pPr marL="457200" algn="ctr" rtl="0" fontAlgn="base">
              <a:spcBef>
                <a:spcPct val="0"/>
              </a:spcBef>
              <a:spcAft>
                <a:spcPct val="0"/>
              </a:spcAft>
              <a:defRPr kern="1200">
                <a:solidFill>
                  <a:schemeClr val="tx1"/>
                </a:solidFill>
                <a:latin typeface="+mn-lt"/>
                <a:ea typeface="+mn-ea"/>
                <a:cs typeface="+mn-cs"/>
              </a:defRPr>
            </a:lvl2pPr>
            <a:lvl3pPr marL="914400" algn="ctr" rtl="0" fontAlgn="base">
              <a:spcBef>
                <a:spcPct val="0"/>
              </a:spcBef>
              <a:spcAft>
                <a:spcPct val="0"/>
              </a:spcAft>
              <a:defRPr kern="1200">
                <a:solidFill>
                  <a:schemeClr val="tx1"/>
                </a:solidFill>
                <a:latin typeface="+mn-lt"/>
                <a:ea typeface="+mn-ea"/>
                <a:cs typeface="+mn-cs"/>
              </a:defRPr>
            </a:lvl3pPr>
            <a:lvl4pPr marL="1371600" algn="ctr" rtl="0" fontAlgn="base">
              <a:spcBef>
                <a:spcPct val="0"/>
              </a:spcBef>
              <a:spcAft>
                <a:spcPct val="0"/>
              </a:spcAft>
              <a:defRPr kern="1200">
                <a:solidFill>
                  <a:schemeClr val="tx1"/>
                </a:solidFill>
                <a:latin typeface="+mn-lt"/>
                <a:ea typeface="+mn-ea"/>
                <a:cs typeface="+mn-cs"/>
              </a:defRPr>
            </a:lvl4pPr>
            <a:lvl5pPr marL="1828800" algn="ctr"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defRPr/>
            </a:pPr>
            <a:endParaRPr lang="zh-CN" altLang="en-US"/>
          </a:p>
        </p:txBody>
      </p:sp>
      <p:sp>
        <p:nvSpPr>
          <p:cNvPr id="40" name="AutoShape 16"/>
          <p:cNvSpPr>
            <a:spLocks noChangeArrowheads="1"/>
          </p:cNvSpPr>
          <p:nvPr/>
        </p:nvSpPr>
        <p:spPr bwMode="auto">
          <a:xfrm>
            <a:off x="7536160" y="2693002"/>
            <a:ext cx="1925976" cy="1021750"/>
          </a:xfrm>
          <a:prstGeom prst="wedgeRoundRectCallout">
            <a:avLst>
              <a:gd name="adj1" fmla="val 49718"/>
              <a:gd name="adj2" fmla="val -25393"/>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charset="-122"/>
              </a:rPr>
              <a:t>阴影颜色，定义绘制阴影时所使用的颜色</a:t>
            </a:r>
            <a:endParaRPr lang="zh-CN" altLang="en-US" b="1" kern="0" dirty="0" smtClean="0">
              <a:solidFill>
                <a:schemeClr val="bg1"/>
              </a:solidFill>
              <a:latin typeface="Arial" panose="020B0604020202020204"/>
              <a:ea typeface="黑体" panose="02010609060101010101" charset="-122"/>
            </a:endParaRPr>
          </a:p>
        </p:txBody>
      </p:sp>
      <p:sp>
        <p:nvSpPr>
          <p:cNvPr id="8" name="灯片编号占位符 7"/>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grpSp>
        <p:nvGrpSpPr>
          <p:cNvPr id="16" name="组合 18"/>
          <p:cNvGrpSpPr/>
          <p:nvPr/>
        </p:nvGrpSpPr>
        <p:grpSpPr bwMode="auto">
          <a:xfrm>
            <a:off x="3337582" y="6224270"/>
            <a:ext cx="5361582" cy="446042"/>
            <a:chOff x="3143240" y="5126095"/>
            <a:chExt cx="5361619" cy="446045"/>
          </a:xfrm>
          <a:solidFill>
            <a:schemeClr val="tx1"/>
          </a:solidFill>
        </p:grpSpPr>
        <p:sp>
          <p:nvSpPr>
            <p:cNvPr id="13" name="圆角矩形 12"/>
            <p:cNvSpPr/>
            <p:nvPr/>
          </p:nvSpPr>
          <p:spPr bwMode="auto">
            <a:xfrm>
              <a:off x="3143240" y="5143512"/>
              <a:ext cx="500066" cy="428628"/>
            </a:xfrm>
            <a:prstGeom prst="roundRect">
              <a:avLst/>
            </a:prstGeom>
            <a:grp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latin typeface="微软雅黑" panose="020B0503020204020204" charset="-122"/>
                <a:ea typeface="微软雅黑" panose="020B0503020204020204" charset="-122"/>
              </a:endParaRPr>
            </a:p>
          </p:txBody>
        </p:sp>
        <p:sp>
          <p:nvSpPr>
            <p:cNvPr id="14" name="圆角矩形 13"/>
            <p:cNvSpPr/>
            <p:nvPr/>
          </p:nvSpPr>
          <p:spPr bwMode="auto">
            <a:xfrm>
              <a:off x="3714744" y="5126095"/>
              <a:ext cx="4790115" cy="428628"/>
            </a:xfrm>
            <a:prstGeom prst="roundRect">
              <a:avLst/>
            </a:prstGeom>
            <a:grp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latin typeface="微软雅黑" panose="020B0503020204020204" charset="-122"/>
                <a:ea typeface="微软雅黑" panose="020B0503020204020204" charset="-122"/>
              </a:endParaRPr>
            </a:p>
          </p:txBody>
        </p:sp>
        <p:pic>
          <p:nvPicPr>
            <p:cNvPr id="19" name="Picture 8" descr="说话气泡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grp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9"/>
            <p:cNvSpPr txBox="1"/>
            <p:nvPr/>
          </p:nvSpPr>
          <p:spPr bwMode="auto">
            <a:xfrm>
              <a:off x="4416916" y="5202150"/>
              <a:ext cx="3196612" cy="337187"/>
            </a:xfrm>
            <a:prstGeom prst="rect">
              <a:avLst/>
            </a:prstGeom>
            <a:grpFill/>
            <a:effectLst/>
          </p:spPr>
          <p:txBody>
            <a:bodyPr wrap="none">
              <a:spAutoFit/>
            </a:bodyPr>
            <a:lstStyle/>
            <a:p>
              <a:pPr algn="ctr">
                <a:defRPr/>
              </a:pPr>
              <a:r>
                <a:rPr lang="zh-CN" altLang="en-US" sz="1600" b="1" spc="300" dirty="0">
                  <a:solidFill>
                    <a:srgbClr val="FBFFFE"/>
                  </a:solidFill>
                  <a:latin typeface="微软雅黑" panose="020B0503020204020204" charset="-122"/>
                  <a:ea typeface="微软雅黑" panose="020B0503020204020204" charset="-122"/>
                  <a:sym typeface="+mn-ea"/>
                  <a:hlinkClick r:id="rId3" tooltip="" action="ppaction://hlinkfile"/>
                </a:rPr>
                <a:t>演示</a:t>
              </a:r>
              <a:r>
                <a:rPr lang="zh-CN" altLang="en-US" sz="1600" b="1" spc="300" dirty="0" smtClean="0">
                  <a:solidFill>
                    <a:srgbClr val="FBFFFE"/>
                  </a:solidFill>
                  <a:latin typeface="微软雅黑" panose="020B0503020204020204" charset="-122"/>
                  <a:ea typeface="微软雅黑" panose="020B0503020204020204" charset="-122"/>
                  <a:sym typeface="+mn-ea"/>
                  <a:hlinkClick r:id="rId3" tooltip="" action="ppaction://hlinkfile"/>
                </a:rPr>
                <a:t>示例</a:t>
              </a:r>
              <a:r>
                <a:rPr lang="en-US" altLang="zh-CN" sz="1600" b="1" spc="300" dirty="0">
                  <a:solidFill>
                    <a:srgbClr val="FBFFFE"/>
                  </a:solidFill>
                  <a:latin typeface="微软雅黑" panose="020B0503020204020204" charset="-122"/>
                  <a:ea typeface="微软雅黑" panose="020B0503020204020204" charset="-122"/>
                  <a:sym typeface="+mn-ea"/>
                  <a:hlinkClick r:id="rId3" tooltip="" action="ppaction://hlinkfile"/>
                </a:rPr>
                <a:t>9</a:t>
              </a:r>
              <a:r>
                <a:rPr lang="zh-CN" altLang="en-US" sz="1600" b="1" spc="300" dirty="0" smtClean="0">
                  <a:solidFill>
                    <a:srgbClr val="FBFFFE"/>
                  </a:solidFill>
                  <a:latin typeface="微软雅黑" panose="020B0503020204020204" charset="-122"/>
                  <a:ea typeface="微软雅黑" panose="020B0503020204020204" charset="-122"/>
                  <a:sym typeface="+mn-ea"/>
                  <a:hlinkClick r:id="rId3" tooltip="" action="ppaction://hlinkfile"/>
                </a:rPr>
                <a:t>：</a:t>
              </a:r>
              <a:r>
                <a:rPr lang="en-US" altLang="zh-CN" sz="1600" b="1" spc="300" dirty="0">
                  <a:solidFill>
                    <a:srgbClr val="FBFFFE"/>
                  </a:solidFill>
                  <a:latin typeface="微软雅黑" panose="020B0503020204020204" charset="-122"/>
                  <a:ea typeface="微软雅黑" panose="020B0503020204020204" charset="-122"/>
                  <a:sym typeface="+mn-ea"/>
                  <a:hlinkClick r:id="rId3" tooltip="" action="ppaction://hlinkfile"/>
                </a:rPr>
                <a:t>box-shadow</a:t>
              </a:r>
              <a:endParaRPr lang="zh-CN" altLang="en-US" sz="1600" b="1" spc="300" dirty="0">
                <a:solidFill>
                  <a:srgbClr val="FBFFFE"/>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right)">
                                      <p:cBhvr>
                                        <p:cTn id="27" dur="500"/>
                                        <p:tgtEl>
                                          <p:spTgt spid="18"/>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par>
                          <p:cTn id="36" fill="hold">
                            <p:stCondLst>
                              <p:cond delay="4000"/>
                            </p:stCondLst>
                            <p:childTnLst>
                              <p:par>
                                <p:cTn id="37" presetID="22" presetClass="entr" presetSubtype="2"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right)">
                                      <p:cBhvr>
                                        <p:cTn id="39" dur="500"/>
                                        <p:tgtEl>
                                          <p:spTgt spid="21"/>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500"/>
                                        <p:tgtEl>
                                          <p:spTgt spid="23"/>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left)">
                                      <p:cBhvr>
                                        <p:cTn id="47" dur="500"/>
                                        <p:tgtEl>
                                          <p:spTgt spid="37"/>
                                        </p:tgtEl>
                                      </p:cBhvr>
                                    </p:animEffect>
                                  </p:childTnLst>
                                </p:cTn>
                              </p:par>
                            </p:childTnLst>
                          </p:cTn>
                        </p:par>
                        <p:par>
                          <p:cTn id="48" fill="hold">
                            <p:stCondLst>
                              <p:cond delay="5500"/>
                            </p:stCondLst>
                            <p:childTnLst>
                              <p:par>
                                <p:cTn id="49" presetID="22" presetClass="entr" presetSubtype="2"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right)">
                                      <p:cBhvr>
                                        <p:cTn id="51" dur="500"/>
                                        <p:tgtEl>
                                          <p:spTgt spid="36"/>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left)">
                                      <p:cBhvr>
                                        <p:cTn id="55" dur="500"/>
                                        <p:tgtEl>
                                          <p:spTgt spid="38"/>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wipe(left)">
                                      <p:cBhvr>
                                        <p:cTn id="59" dur="500"/>
                                        <p:tgtEl>
                                          <p:spTgt spid="40"/>
                                        </p:tgtEl>
                                      </p:cBhvr>
                                    </p:animEffect>
                                  </p:childTnLst>
                                </p:cTn>
                              </p:par>
                            </p:childTnLst>
                          </p:cTn>
                        </p:par>
                        <p:par>
                          <p:cTn id="60" fill="hold">
                            <p:stCondLst>
                              <p:cond delay="7000"/>
                            </p:stCondLst>
                            <p:childTnLst>
                              <p:par>
                                <p:cTn id="61" presetID="22" presetClass="entr" presetSubtype="2" fill="hold"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right)">
                                      <p:cBhvr>
                                        <p:cTn id="63" dur="500"/>
                                        <p:tgtEl>
                                          <p:spTgt spid="3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3">
                                            <p:txEl>
                                              <p:pRg st="6" end="6"/>
                                            </p:txEl>
                                          </p:spTgt>
                                        </p:tgtEl>
                                        <p:attrNameLst>
                                          <p:attrName>style.visibility</p:attrName>
                                        </p:attrNameLst>
                                      </p:cBhvr>
                                      <p:to>
                                        <p:strVal val="visible"/>
                                      </p:to>
                                    </p:set>
                                    <p:animEffect transition="in" filter="wipe(left)">
                                      <p:cBhvr>
                                        <p:cTn id="68" dur="500"/>
                                        <p:tgtEl>
                                          <p:spTgt spid="3">
                                            <p:txEl>
                                              <p:pRg st="6" end="6"/>
                                            </p:txEl>
                                          </p:spTgt>
                                        </p:tgtEl>
                                      </p:cBhvr>
                                    </p:animEffect>
                                  </p:childTnLst>
                                </p:cTn>
                              </p:par>
                            </p:childTnLst>
                          </p:cTn>
                        </p:par>
                        <p:par>
                          <p:cTn id="69" fill="hold">
                            <p:stCondLst>
                              <p:cond delay="500"/>
                            </p:stCondLst>
                            <p:childTnLst>
                              <p:par>
                                <p:cTn id="70" presetID="22" presetClass="entr" presetSubtype="8" fill="hold" nodeType="after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wipe(left)">
                                      <p:cBhvr>
                                        <p:cTn id="72" dur="500"/>
                                        <p:tgtEl>
                                          <p:spTgt spid="3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left)">
                                      <p:cBhvr>
                                        <p:cTn id="7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7" grpId="0" bldLvl="0" animBg="1"/>
      <p:bldP spid="20" grpId="0" bldLvl="0" animBg="1"/>
      <p:bldP spid="28" grpId="0" bldLvl="0" animBg="1"/>
      <p:bldP spid="29" grpId="0" bldLvl="0" animBg="1"/>
      <p:bldP spid="23" grpId="0" bldLvl="0" animBg="1"/>
      <p:bldP spid="37" grpId="0" bldLvl="0" animBg="1"/>
      <p:bldP spid="38" grpId="0" bldLvl="0" animBg="1"/>
      <p:bldP spid="40"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379095" y="170180"/>
            <a:ext cx="9899650" cy="954405"/>
          </a:xfrm>
        </p:spPr>
        <p:txBody>
          <a:bodyPr>
            <a:normAutofit fontScale="90000"/>
          </a:bodyPr>
          <a:lstStyle/>
          <a:p>
            <a:r>
              <a:rPr lang="zh-CN" altLang="en-US" dirty="0" smtClean="0"/>
              <a:t>学生操作</a:t>
            </a:r>
            <a:r>
              <a:rPr lang="en-US" altLang="zh-CN" dirty="0" smtClean="0"/>
              <a:t>—</a:t>
            </a:r>
            <a:r>
              <a:rPr lang="zh-CN" altLang="en-US" dirty="0"/>
              <a:t>制作爱奇异视频播放列表</a:t>
            </a:r>
            <a:r>
              <a:rPr lang="en-US" altLang="zh-CN" dirty="0" smtClean="0"/>
              <a:t>2-1</a:t>
            </a:r>
            <a:endParaRPr lang="en-US" altLang="zh-CN" dirty="0" smtClean="0"/>
          </a:p>
        </p:txBody>
      </p:sp>
      <p:sp>
        <p:nvSpPr>
          <p:cNvPr id="37890" name="内容占位符 2"/>
          <p:cNvSpPr>
            <a:spLocks noGrp="1"/>
          </p:cNvSpPr>
          <p:nvPr>
            <p:ph idx="1"/>
          </p:nvPr>
        </p:nvSpPr>
        <p:spPr>
          <a:xfrm>
            <a:off x="589280" y="2803525"/>
            <a:ext cx="10515600" cy="2635885"/>
          </a:xfrm>
        </p:spPr>
        <p:txBody>
          <a:bodyPr/>
          <a:lstStyle/>
          <a:p>
            <a:r>
              <a:rPr lang="zh-CN" altLang="en-US" dirty="0" smtClean="0"/>
              <a:t>训练要点</a:t>
            </a:r>
            <a:endParaRPr lang="en-US" altLang="zh-CN" dirty="0" smtClean="0"/>
          </a:p>
          <a:p>
            <a:pPr lvl="1"/>
            <a:r>
              <a:rPr lang="zh-CN" altLang="en-US" dirty="0" smtClean="0"/>
              <a:t>使用</a:t>
            </a:r>
            <a:r>
              <a:rPr lang="en-US" altLang="zh-CN" dirty="0"/>
              <a:t>border</a:t>
            </a:r>
            <a:r>
              <a:rPr lang="zh-CN" altLang="en-US" dirty="0"/>
              <a:t>属性设置边框</a:t>
            </a:r>
            <a:r>
              <a:rPr lang="zh-CN" altLang="en-US" dirty="0" smtClean="0"/>
              <a:t>样式</a:t>
            </a:r>
            <a:endParaRPr lang="zh-CN" altLang="en-US" dirty="0"/>
          </a:p>
          <a:p>
            <a:pPr lvl="1"/>
            <a:r>
              <a:rPr lang="zh-CN" altLang="en-US" dirty="0" smtClean="0"/>
              <a:t>使用</a:t>
            </a:r>
            <a:r>
              <a:rPr lang="en-US" altLang="zh-CN" dirty="0"/>
              <a:t>margin</a:t>
            </a:r>
            <a:r>
              <a:rPr lang="zh-CN" altLang="en-US" dirty="0"/>
              <a:t>属性和</a:t>
            </a:r>
            <a:r>
              <a:rPr lang="en-US" altLang="zh-CN" dirty="0"/>
              <a:t>padding</a:t>
            </a:r>
            <a:r>
              <a:rPr lang="zh-CN" altLang="en-US" dirty="0"/>
              <a:t>属性设置外边距和内边</a:t>
            </a:r>
            <a:r>
              <a:rPr lang="zh-CN" altLang="en-US" dirty="0" smtClean="0"/>
              <a:t>距</a:t>
            </a:r>
            <a:endParaRPr lang="en-US" altLang="zh-CN" dirty="0" smtClean="0"/>
          </a:p>
          <a:p>
            <a:pPr lvl="1"/>
            <a:r>
              <a:rPr lang="zh-CN" altLang="en-US" dirty="0" smtClean="0"/>
              <a:t>使用</a:t>
            </a:r>
            <a:r>
              <a:rPr lang="en-US" altLang="zh-CN" kern="1200" dirty="0" smtClean="0">
                <a:solidFill>
                  <a:schemeClr val="dk1"/>
                </a:solidFill>
              </a:rPr>
              <a:t>box-shadow</a:t>
            </a:r>
            <a:r>
              <a:rPr lang="zh-CN" altLang="en-US" kern="1200" dirty="0" smtClean="0">
                <a:solidFill>
                  <a:schemeClr val="dk1"/>
                </a:solidFill>
              </a:rPr>
              <a:t>给元素添加阴影</a:t>
            </a:r>
            <a:endParaRPr lang="zh-CN" altLang="en-US" dirty="0"/>
          </a:p>
          <a:p>
            <a:endParaRPr lang="zh-CN" altLang="en-US" dirty="0" smtClean="0"/>
          </a:p>
        </p:txBody>
      </p:sp>
      <p:grpSp>
        <p:nvGrpSpPr>
          <p:cNvPr id="11" name="组合 10"/>
          <p:cNvGrpSpPr/>
          <p:nvPr/>
        </p:nvGrpSpPr>
        <p:grpSpPr>
          <a:xfrm>
            <a:off x="838169" y="2113897"/>
            <a:ext cx="1102346" cy="500066"/>
            <a:chOff x="6072198" y="1142984"/>
            <a:chExt cx="1102346" cy="500066"/>
          </a:xfrm>
        </p:grpSpPr>
        <p:pic>
          <p:nvPicPr>
            <p:cNvPr id="13" name="Picture 13" descr="C:\Users\meng.zhang\Desktop\ACCP7.0模版图标规范\ge_pad.png"/>
            <p:cNvPicPr>
              <a:picLocks noChangeAspect="1" noChangeArrowheads="1"/>
            </p:cNvPicPr>
            <p:nvPr/>
          </p:nvPicPr>
          <p:blipFill>
            <a:blip r:embed="rId1"/>
            <a:srcRect/>
            <a:stretch>
              <a:fillRect/>
            </a:stretch>
          </p:blipFill>
          <p:spPr bwMode="auto">
            <a:xfrm>
              <a:off x="6072198" y="1142984"/>
              <a:ext cx="500066" cy="500066"/>
            </a:xfrm>
            <a:prstGeom prst="rect">
              <a:avLst/>
            </a:prstGeom>
            <a:noFill/>
          </p:spPr>
        </p:pic>
        <p:sp>
          <p:nvSpPr>
            <p:cNvPr id="14" name="TextBox 13"/>
            <p:cNvSpPr txBox="1"/>
            <p:nvPr/>
          </p:nvSpPr>
          <p:spPr>
            <a:xfrm>
              <a:off x="6481124" y="1172167"/>
              <a:ext cx="693420" cy="39878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smtClean="0">
                  <a:solidFill>
                    <a:schemeClr val="tx1"/>
                  </a:solidFill>
                  <a:latin typeface="黑体" panose="02010609060101010101" charset="-122"/>
                  <a:ea typeface="黑体" panose="02010609060101010101" charset="-122"/>
                </a:rPr>
                <a:t>指导</a:t>
              </a:r>
              <a:endParaRPr lang="zh-CN" altLang="en-US" sz="2000" b="1" dirty="0">
                <a:solidFill>
                  <a:schemeClr val="tx1"/>
                </a:solidFill>
                <a:latin typeface="黑体" panose="02010609060101010101" charset="-122"/>
                <a:ea typeface="黑体" panose="02010609060101010101" charset="-122"/>
              </a:endParaRPr>
            </a:p>
          </p:txBody>
        </p:sp>
      </p:grpSp>
      <p:grpSp>
        <p:nvGrpSpPr>
          <p:cNvPr id="18" name="组合 16"/>
          <p:cNvGrpSpPr/>
          <p:nvPr/>
        </p:nvGrpSpPr>
        <p:grpSpPr bwMode="auto">
          <a:xfrm>
            <a:off x="4459204" y="6381328"/>
            <a:ext cx="2714625" cy="428625"/>
            <a:chOff x="3143240" y="5143512"/>
            <a:chExt cx="2714644" cy="428628"/>
          </a:xfrm>
        </p:grpSpPr>
        <p:sp>
          <p:nvSpPr>
            <p:cNvPr id="19" name="圆角矩形 18"/>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21" name="圆角矩形 20"/>
            <p:cNvSpPr/>
            <p:nvPr/>
          </p:nvSpPr>
          <p:spPr bwMode="auto">
            <a:xfrm>
              <a:off x="3714744" y="5143512"/>
              <a:ext cx="2143140"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22" name="Picture 8" descr="说话气泡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p:nvPr/>
          </p:nvSpPr>
          <p:spPr bwMode="auto">
            <a:xfrm>
              <a:off x="3970969" y="5187962"/>
              <a:ext cx="1630691" cy="337187"/>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charset="-122"/>
                  <a:ea typeface="微软雅黑" panose="020B0503020204020204" charset="-122"/>
                </a:rPr>
                <a:t>讲解需求说明</a:t>
              </a:r>
              <a:endParaRPr lang="zh-CN" altLang="en-US" sz="1600" b="1" spc="300" dirty="0">
                <a:solidFill>
                  <a:srgbClr val="FBFFFE"/>
                </a:solidFill>
                <a:latin typeface="微软雅黑" panose="020B0503020204020204" charset="-122"/>
                <a:ea typeface="微软雅黑" panose="020B0503020204020204" charset="-122"/>
              </a:endParaRPr>
            </a:p>
          </p:txBody>
        </p:sp>
      </p:grpSp>
      <p:sp>
        <p:nvSpPr>
          <p:cNvPr id="4" name="灯片编号占位符 3"/>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7"/>
          <p:cNvSpPr>
            <a:spLocks noGrp="1" noChangeArrowheads="1"/>
          </p:cNvSpPr>
          <p:nvPr>
            <p:ph type="title"/>
          </p:nvPr>
        </p:nvSpPr>
        <p:spPr>
          <a:xfrm>
            <a:off x="623649" y="770868"/>
            <a:ext cx="2400432" cy="523220"/>
          </a:xfrm>
        </p:spPr>
        <p:txBody>
          <a:bodyPr>
            <a:normAutofit fontScale="90000"/>
          </a:bodyPr>
          <a:lstStyle/>
          <a:p>
            <a:r>
              <a:rPr lang="zh-CN" altLang="en-US" smtClean="0"/>
              <a:t>本章任务</a:t>
            </a:r>
            <a:endParaRPr lang="zh-CN" altLang="en-US" dirty="0" smtClean="0"/>
          </a:p>
        </p:txBody>
      </p:sp>
      <p:sp>
        <p:nvSpPr>
          <p:cNvPr id="481282" name="Rectangle 2"/>
          <p:cNvSpPr>
            <a:spLocks noGrp="1" noChangeArrowheads="1"/>
          </p:cNvSpPr>
          <p:nvPr>
            <p:ph idx="1"/>
          </p:nvPr>
        </p:nvSpPr>
        <p:spPr/>
        <p:txBody>
          <a:bodyPr/>
          <a:lstStyle/>
          <a:p>
            <a:r>
              <a:rPr lang="zh-CN" altLang="en-US" dirty="0"/>
              <a:t>制作</a:t>
            </a:r>
            <a:r>
              <a:rPr lang="zh-CN" dirty="0"/>
              <a:t>课程导航</a:t>
            </a:r>
            <a:endParaRPr lang="zh-CN" dirty="0"/>
          </a:p>
          <a:p>
            <a:r>
              <a:rPr lang="zh-CN" altLang="en-US" dirty="0" smtClean="0"/>
              <a:t>制作</a:t>
            </a:r>
            <a:r>
              <a:rPr lang="zh-CN" altLang="en-US" dirty="0"/>
              <a:t>仿京东快报</a:t>
            </a:r>
            <a:endParaRPr lang="zh-CN" altLang="en-US" dirty="0"/>
          </a:p>
          <a:p>
            <a:r>
              <a:rPr lang="zh-CN" altLang="en-US" dirty="0" smtClean="0"/>
              <a:t>制作</a:t>
            </a:r>
            <a:r>
              <a:rPr lang="zh-CN" altLang="en-US" dirty="0"/>
              <a:t>聚美优品美容产品热点</a:t>
            </a:r>
            <a:endParaRPr lang="zh-CN" altLang="en-US" dirty="0"/>
          </a:p>
          <a:p>
            <a:r>
              <a:rPr lang="zh-CN" altLang="en-US" dirty="0"/>
              <a:t>制作爱奇异视频播放列表</a:t>
            </a:r>
            <a:endParaRPr lang="zh-CN" altLang="en-US" dirty="0"/>
          </a:p>
        </p:txBody>
      </p:sp>
      <p:pic>
        <p:nvPicPr>
          <p:cNvPr id="2" name="图片 1" descr="捕获"/>
          <p:cNvPicPr>
            <a:picLocks noChangeAspect="1"/>
          </p:cNvPicPr>
          <p:nvPr/>
        </p:nvPicPr>
        <p:blipFill>
          <a:blip r:embed="rId1"/>
          <a:stretch>
            <a:fillRect/>
          </a:stretch>
        </p:blipFill>
        <p:spPr>
          <a:xfrm>
            <a:off x="4975860" y="354330"/>
            <a:ext cx="2240280" cy="2505710"/>
          </a:xfrm>
          <a:prstGeom prst="rect">
            <a:avLst/>
          </a:prstGeom>
        </p:spPr>
      </p:pic>
      <p:pic>
        <p:nvPicPr>
          <p:cNvPr id="4" name="图片 3" descr="捕获1"/>
          <p:cNvPicPr>
            <a:picLocks noChangeAspect="1"/>
          </p:cNvPicPr>
          <p:nvPr/>
        </p:nvPicPr>
        <p:blipFill>
          <a:blip r:embed="rId2"/>
          <a:stretch>
            <a:fillRect/>
          </a:stretch>
        </p:blipFill>
        <p:spPr>
          <a:xfrm>
            <a:off x="8945880" y="688975"/>
            <a:ext cx="2407920" cy="1836420"/>
          </a:xfrm>
          <a:prstGeom prst="rect">
            <a:avLst/>
          </a:prstGeom>
        </p:spPr>
      </p:pic>
      <p:pic>
        <p:nvPicPr>
          <p:cNvPr id="5" name="图片 4" descr="捕获2"/>
          <p:cNvPicPr>
            <a:picLocks noChangeAspect="1"/>
          </p:cNvPicPr>
          <p:nvPr/>
        </p:nvPicPr>
        <p:blipFill>
          <a:blip r:embed="rId3"/>
          <a:stretch>
            <a:fillRect/>
          </a:stretch>
        </p:blipFill>
        <p:spPr>
          <a:xfrm>
            <a:off x="1524000" y="4158615"/>
            <a:ext cx="2613660" cy="2454275"/>
          </a:xfrm>
          <a:prstGeom prst="rect">
            <a:avLst/>
          </a:prstGeom>
        </p:spPr>
      </p:pic>
      <p:pic>
        <p:nvPicPr>
          <p:cNvPr id="6" name="图片 5" descr="捕获3"/>
          <p:cNvPicPr>
            <a:picLocks noChangeAspect="1"/>
          </p:cNvPicPr>
          <p:nvPr/>
        </p:nvPicPr>
        <p:blipFill>
          <a:blip r:embed="rId4"/>
          <a:stretch>
            <a:fillRect/>
          </a:stretch>
        </p:blipFill>
        <p:spPr>
          <a:xfrm>
            <a:off x="5841365" y="3512820"/>
            <a:ext cx="4807585" cy="2664460"/>
          </a:xfrm>
          <a:prstGeom prst="rect">
            <a:avLst/>
          </a:prstGeom>
        </p:spPr>
      </p:pic>
      <p:sp>
        <p:nvSpPr>
          <p:cNvPr id="7" name="灯片编号占位符 6"/>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2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481282">
                                            <p:txEl>
                                              <p:pRg st="1" end="1"/>
                                            </p:txEl>
                                          </p:spTgt>
                                        </p:tgtEl>
                                        <p:attrNameLst>
                                          <p:attrName>style.visibility</p:attrName>
                                        </p:attrNameLst>
                                      </p:cBhvr>
                                      <p:to>
                                        <p:strVal val="visible"/>
                                      </p:to>
                                    </p:set>
                                    <p:anim calcmode="lin" valueType="num">
                                      <p:cBhvr additive="base">
                                        <p:cTn id="16" dur="500" fill="hold"/>
                                        <p:tgtEl>
                                          <p:spTgt spid="481282">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48128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81282">
                                            <p:txEl>
                                              <p:pRg st="2" end="2"/>
                                            </p:txEl>
                                          </p:spTgt>
                                        </p:tgtEl>
                                        <p:attrNameLst>
                                          <p:attrName>style.visibility</p:attrName>
                                        </p:attrNameLst>
                                      </p:cBhvr>
                                      <p:to>
                                        <p:strVal val="visible"/>
                                      </p:to>
                                    </p:set>
                                    <p:animEffect transition="in" filter="wipe(down)">
                                      <p:cBhvr>
                                        <p:cTn id="27" dur="500"/>
                                        <p:tgtEl>
                                          <p:spTgt spid="48128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ppt_x"/>
                                          </p:val>
                                        </p:tav>
                                        <p:tav tm="100000">
                                          <p:val>
                                            <p:strVal val="#ppt_x"/>
                                          </p:val>
                                        </p:tav>
                                      </p:tavLst>
                                    </p:anim>
                                    <p:anim calcmode="lin" valueType="num">
                                      <p:cBhvr additive="base">
                                        <p:cTn id="3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nodeType="clickEffect">
                                  <p:stCondLst>
                                    <p:cond delay="0"/>
                                  </p:stCondLst>
                                  <p:childTnLst>
                                    <p:set>
                                      <p:cBhvr>
                                        <p:cTn id="37" dur="1" fill="hold">
                                          <p:stCondLst>
                                            <p:cond delay="0"/>
                                          </p:stCondLst>
                                        </p:cTn>
                                        <p:tgtEl>
                                          <p:spTgt spid="481282">
                                            <p:txEl>
                                              <p:pRg st="3" end="3"/>
                                            </p:txEl>
                                          </p:spTgt>
                                        </p:tgtEl>
                                        <p:attrNameLst>
                                          <p:attrName>style.visibility</p:attrName>
                                        </p:attrNameLst>
                                      </p:cBhvr>
                                      <p:to>
                                        <p:strVal val="visible"/>
                                      </p:to>
                                    </p:set>
                                    <p:animEffect transition="in" filter="box(in)">
                                      <p:cBhvr>
                                        <p:cTn id="38" dur="2000"/>
                                        <p:tgtEl>
                                          <p:spTgt spid="481282">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标题 1"/>
          <p:cNvSpPr>
            <a:spLocks noGrp="1"/>
          </p:cNvSpPr>
          <p:nvPr>
            <p:ph type="title"/>
          </p:nvPr>
        </p:nvSpPr>
        <p:spPr>
          <a:xfrm>
            <a:off x="267970" y="99695"/>
            <a:ext cx="9812020" cy="954405"/>
          </a:xfrm>
        </p:spPr>
        <p:txBody>
          <a:bodyPr>
            <a:normAutofit fontScale="90000"/>
          </a:bodyPr>
          <a:lstStyle/>
          <a:p>
            <a:r>
              <a:rPr lang="zh-CN" altLang="en-US" dirty="0" smtClean="0"/>
              <a:t>学生操作</a:t>
            </a:r>
            <a:r>
              <a:rPr lang="en-US" altLang="zh-CN" dirty="0" smtClean="0"/>
              <a:t>—</a:t>
            </a:r>
            <a:r>
              <a:rPr lang="zh-CN" altLang="en-US" dirty="0"/>
              <a:t>制作爱奇异视频播放列表</a:t>
            </a:r>
            <a:r>
              <a:rPr lang="en-US" altLang="zh-CN" dirty="0" smtClean="0"/>
              <a:t>2-2</a:t>
            </a:r>
            <a:endParaRPr lang="zh-CN" altLang="en-US" dirty="0" smtClean="0"/>
          </a:p>
        </p:txBody>
      </p:sp>
      <p:sp>
        <p:nvSpPr>
          <p:cNvPr id="38914" name="内容占位符 2"/>
          <p:cNvSpPr>
            <a:spLocks noGrp="1"/>
          </p:cNvSpPr>
          <p:nvPr>
            <p:ph idx="1"/>
          </p:nvPr>
        </p:nvSpPr>
        <p:spPr>
          <a:xfrm>
            <a:off x="2218055" y="1472565"/>
            <a:ext cx="8129905" cy="3669665"/>
          </a:xfrm>
        </p:spPr>
        <p:txBody>
          <a:bodyPr/>
          <a:lstStyle/>
          <a:p>
            <a:r>
              <a:rPr lang="zh-CN" altLang="en-US" dirty="0"/>
              <a:t>需求说明</a:t>
            </a:r>
            <a:endParaRPr lang="zh-CN" altLang="en-US" dirty="0"/>
          </a:p>
          <a:p>
            <a:pPr lvl="1"/>
            <a:r>
              <a:rPr lang="zh-CN" altLang="en-US" dirty="0" smtClean="0"/>
              <a:t>页面宽度</a:t>
            </a:r>
            <a:r>
              <a:rPr lang="zh-CN" altLang="en-US" dirty="0"/>
              <a:t>为</a:t>
            </a:r>
            <a:r>
              <a:rPr lang="en-US" altLang="zh-CN" dirty="0"/>
              <a:t>1000px</a:t>
            </a:r>
            <a:r>
              <a:rPr lang="zh-CN" altLang="en-US" dirty="0"/>
              <a:t>，水平居中</a:t>
            </a:r>
            <a:r>
              <a:rPr lang="zh-CN" altLang="en-US" dirty="0" smtClean="0"/>
              <a:t>显示</a:t>
            </a:r>
            <a:endParaRPr lang="zh-CN" altLang="en-US" dirty="0"/>
          </a:p>
          <a:p>
            <a:pPr lvl="1"/>
            <a:r>
              <a:rPr lang="zh-CN" altLang="en-US" dirty="0" smtClean="0"/>
              <a:t>清除</a:t>
            </a:r>
            <a:r>
              <a:rPr lang="zh-CN" altLang="en-US" dirty="0"/>
              <a:t>元素的默认内、外边</a:t>
            </a:r>
            <a:r>
              <a:rPr lang="zh-CN" altLang="en-US" dirty="0" smtClean="0"/>
              <a:t>距</a:t>
            </a:r>
            <a:endParaRPr lang="zh-CN" altLang="en-US" dirty="0"/>
          </a:p>
          <a:p>
            <a:pPr lvl="1"/>
            <a:r>
              <a:rPr lang="zh-CN" altLang="en-US" dirty="0" smtClean="0"/>
              <a:t>标题</a:t>
            </a:r>
            <a:r>
              <a:rPr lang="zh-CN" altLang="en-US" dirty="0"/>
              <a:t>的文字大小设置为</a:t>
            </a:r>
            <a:r>
              <a:rPr lang="en-US" altLang="zh-CN" dirty="0"/>
              <a:t>18px</a:t>
            </a:r>
            <a:r>
              <a:rPr lang="zh-CN" altLang="en-US" dirty="0"/>
              <a:t>，行高为</a:t>
            </a:r>
            <a:r>
              <a:rPr lang="en-US" altLang="zh-CN" dirty="0" smtClean="0"/>
              <a:t>40px</a:t>
            </a:r>
            <a:endParaRPr lang="zh-CN" altLang="en-US" dirty="0"/>
          </a:p>
          <a:p>
            <a:pPr lvl="1"/>
            <a:r>
              <a:rPr lang="en-US" altLang="zh-CN" dirty="0" smtClean="0"/>
              <a:t>li</a:t>
            </a:r>
            <a:r>
              <a:rPr lang="zh-CN" altLang="en-US" dirty="0"/>
              <a:t>列表项内边距为</a:t>
            </a:r>
            <a:r>
              <a:rPr lang="en-US" altLang="zh-CN" dirty="0"/>
              <a:t>10px</a:t>
            </a:r>
            <a:r>
              <a:rPr lang="zh-CN" altLang="en-US" dirty="0"/>
              <a:t>，外右边距为</a:t>
            </a:r>
            <a:r>
              <a:rPr lang="en-US" altLang="zh-CN" dirty="0" smtClean="0"/>
              <a:t>5px</a:t>
            </a:r>
            <a:endParaRPr lang="zh-CN" altLang="en-US" dirty="0"/>
          </a:p>
          <a:p>
            <a:pPr lvl="1"/>
            <a:r>
              <a:rPr lang="zh-CN" altLang="en-US" dirty="0" smtClean="0"/>
              <a:t>给</a:t>
            </a:r>
            <a:r>
              <a:rPr lang="zh-CN" altLang="en-US" dirty="0"/>
              <a:t>图片添加圆角</a:t>
            </a:r>
            <a:r>
              <a:rPr lang="zh-CN" altLang="en-US" dirty="0" smtClean="0"/>
              <a:t>效果</a:t>
            </a:r>
            <a:endParaRPr lang="zh-CN" altLang="en-US" dirty="0"/>
          </a:p>
          <a:p>
            <a:pPr lvl="1"/>
            <a:r>
              <a:rPr lang="zh-CN" altLang="en-US" dirty="0" smtClean="0"/>
              <a:t>鼠标移入列表项</a:t>
            </a:r>
            <a:r>
              <a:rPr lang="zh-CN" altLang="en-US" dirty="0"/>
              <a:t>时添加圆角</a:t>
            </a:r>
            <a:r>
              <a:rPr lang="zh-CN" altLang="en-US" dirty="0" smtClean="0"/>
              <a:t>阴影</a:t>
            </a:r>
            <a:endParaRPr lang="en-US" altLang="zh-CN" dirty="0" smtClean="0"/>
          </a:p>
          <a:p>
            <a:pPr lvl="1"/>
            <a:endParaRPr lang="en-US" altLang="zh-CN" dirty="0" smtClean="0"/>
          </a:p>
        </p:txBody>
      </p:sp>
      <p:grpSp>
        <p:nvGrpSpPr>
          <p:cNvPr id="23" name="组合 22"/>
          <p:cNvGrpSpPr/>
          <p:nvPr/>
        </p:nvGrpSpPr>
        <p:grpSpPr>
          <a:xfrm>
            <a:off x="1658500" y="1024872"/>
            <a:ext cx="1102346" cy="500066"/>
            <a:chOff x="6072198" y="1142984"/>
            <a:chExt cx="1102346" cy="500066"/>
          </a:xfrm>
        </p:grpSpPr>
        <p:pic>
          <p:nvPicPr>
            <p:cNvPr id="24" name="Picture 13" descr="C:\Users\meng.zhang\Desktop\ACCP7.0模版图标规范\ge_pad.png"/>
            <p:cNvPicPr>
              <a:picLocks noChangeAspect="1" noChangeArrowheads="1"/>
            </p:cNvPicPr>
            <p:nvPr/>
          </p:nvPicPr>
          <p:blipFill>
            <a:blip r:embed="rId1"/>
            <a:srcRect/>
            <a:stretch>
              <a:fillRect/>
            </a:stretch>
          </p:blipFill>
          <p:spPr bwMode="auto">
            <a:xfrm>
              <a:off x="6072198" y="1142984"/>
              <a:ext cx="500066" cy="500066"/>
            </a:xfrm>
            <a:prstGeom prst="rect">
              <a:avLst/>
            </a:prstGeom>
            <a:noFill/>
          </p:spPr>
        </p:pic>
        <p:sp>
          <p:nvSpPr>
            <p:cNvPr id="25" name="TextBox 24"/>
            <p:cNvSpPr txBox="1"/>
            <p:nvPr/>
          </p:nvSpPr>
          <p:spPr>
            <a:xfrm>
              <a:off x="6481124" y="1172167"/>
              <a:ext cx="693420" cy="398780"/>
            </a:xfrm>
            <a:prstGeom prst="rect">
              <a:avLst/>
            </a:prstGeom>
            <a:noFill/>
            <a:effectLst>
              <a:outerShdw blurRad="25400" dist="12700" dir="5400000" algn="t" rotWithShape="0">
                <a:prstClr val="black">
                  <a:alpha val="40000"/>
                </a:prstClr>
              </a:outerShdw>
            </a:effectLst>
          </p:spPr>
          <p:txBody>
            <a:bodyPr wrap="none" rtlCol="0" anchor="ctr">
              <a:spAutoFit/>
            </a:bodyPr>
            <a:lstStyle/>
            <a:p>
              <a:pPr algn="l"/>
              <a:r>
                <a:rPr lang="zh-CN" altLang="en-US" sz="2000" b="1" dirty="0" smtClean="0">
                  <a:solidFill>
                    <a:schemeClr val="tx1"/>
                  </a:solidFill>
                  <a:latin typeface="黑体" panose="02010609060101010101" charset="-122"/>
                  <a:ea typeface="黑体" panose="02010609060101010101" charset="-122"/>
                </a:rPr>
                <a:t>指导</a:t>
              </a:r>
              <a:endParaRPr lang="zh-CN" altLang="en-US" sz="2000" b="1" dirty="0">
                <a:solidFill>
                  <a:schemeClr val="tx1"/>
                </a:solidFill>
                <a:latin typeface="黑体" panose="02010609060101010101" charset="-122"/>
                <a:ea typeface="黑体" panose="02010609060101010101" charset="-122"/>
              </a:endParaRPr>
            </a:p>
          </p:txBody>
        </p:sp>
      </p:grpSp>
      <p:grpSp>
        <p:nvGrpSpPr>
          <p:cNvPr id="20" name="组合 17"/>
          <p:cNvGrpSpPr/>
          <p:nvPr/>
        </p:nvGrpSpPr>
        <p:grpSpPr bwMode="auto">
          <a:xfrm>
            <a:off x="4511824" y="6381328"/>
            <a:ext cx="2786063" cy="428625"/>
            <a:chOff x="3714744" y="5143512"/>
            <a:chExt cx="2786082" cy="428628"/>
          </a:xfrm>
        </p:grpSpPr>
        <p:sp>
          <p:nvSpPr>
            <p:cNvPr id="21" name="圆角矩形 20"/>
            <p:cNvSpPr/>
            <p:nvPr/>
          </p:nvSpPr>
          <p:spPr bwMode="auto">
            <a:xfrm>
              <a:off x="3714744" y="5143512"/>
              <a:ext cx="2786082"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31" name="TextBox 30"/>
            <p:cNvSpPr txBox="1"/>
            <p:nvPr/>
          </p:nvSpPr>
          <p:spPr bwMode="auto">
            <a:xfrm>
              <a:off x="3973667" y="5187962"/>
              <a:ext cx="2198385" cy="337187"/>
            </a:xfrm>
            <a:prstGeom prst="rect">
              <a:avLst/>
            </a:prstGeom>
            <a:noFill/>
            <a:effectLst/>
          </p:spPr>
          <p:txBody>
            <a:bodyPr wrap="none">
              <a:spAutoFit/>
            </a:bodyPr>
            <a:lstStyle/>
            <a:p>
              <a:pPr algn="ctr">
                <a:defRPr/>
              </a:pPr>
              <a:r>
                <a:rPr lang="zh-CN" altLang="en-US" sz="1600" b="1" spc="300" dirty="0">
                  <a:solidFill>
                    <a:srgbClr val="FBFFFE"/>
                  </a:solidFill>
                  <a:latin typeface="微软雅黑" panose="020B0503020204020204" charset="-122"/>
                  <a:ea typeface="微软雅黑" panose="020B0503020204020204" charset="-122"/>
                </a:rPr>
                <a:t>完成时间</a:t>
              </a:r>
              <a:r>
                <a:rPr lang="zh-CN" altLang="en-US" sz="1600" b="1" spc="300" dirty="0" smtClean="0">
                  <a:solidFill>
                    <a:srgbClr val="FBFFFE"/>
                  </a:solidFill>
                  <a:latin typeface="微软雅黑" panose="020B0503020204020204" charset="-122"/>
                  <a:ea typeface="微软雅黑" panose="020B0503020204020204" charset="-122"/>
                </a:rPr>
                <a:t>：</a:t>
              </a:r>
              <a:r>
                <a:rPr lang="en-US" altLang="zh-CN" sz="1600" b="1" spc="300" dirty="0" smtClean="0">
                  <a:solidFill>
                    <a:srgbClr val="FBFFFE"/>
                  </a:solidFill>
                  <a:latin typeface="微软雅黑" panose="020B0503020204020204" charset="-122"/>
                  <a:ea typeface="微软雅黑" panose="020B0503020204020204" charset="-122"/>
                </a:rPr>
                <a:t>15</a:t>
              </a:r>
              <a:r>
                <a:rPr lang="zh-CN" altLang="en-US" sz="1600" b="1" spc="300" dirty="0" smtClean="0">
                  <a:solidFill>
                    <a:srgbClr val="FBFFFE"/>
                  </a:solidFill>
                  <a:latin typeface="微软雅黑" panose="020B0503020204020204" charset="-122"/>
                  <a:ea typeface="微软雅黑" panose="020B0503020204020204" charset="-122"/>
                </a:rPr>
                <a:t>分钟</a:t>
              </a:r>
              <a:endParaRPr lang="zh-CN" altLang="en-US" sz="1600" b="1" spc="300" dirty="0">
                <a:solidFill>
                  <a:srgbClr val="FBFFFE"/>
                </a:solidFill>
                <a:latin typeface="微软雅黑" panose="020B0503020204020204" charset="-122"/>
                <a:ea typeface="微软雅黑" panose="020B0503020204020204" charset="-122"/>
              </a:endParaRPr>
            </a:p>
          </p:txBody>
        </p:sp>
      </p:grpSp>
      <p:sp>
        <p:nvSpPr>
          <p:cNvPr id="11" name="AutoShape 7"/>
          <p:cNvSpPr>
            <a:spLocks noChangeArrowheads="1"/>
          </p:cNvSpPr>
          <p:nvPr/>
        </p:nvSpPr>
        <p:spPr bwMode="auto">
          <a:xfrm>
            <a:off x="1631504" y="5589240"/>
            <a:ext cx="8806705" cy="756195"/>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nchor="ctr" anchorCtr="0"/>
          <a:lstStyle/>
          <a:p>
            <a:pPr marL="342900" lvl="0" indent="-342900" eaLnBrk="0" hangingPunct="0">
              <a:lnSpc>
                <a:spcPct val="150000"/>
              </a:lnSpc>
              <a:spcBef>
                <a:spcPct val="20000"/>
              </a:spcBef>
              <a:buClr>
                <a:schemeClr val="tx2"/>
              </a:buClr>
              <a:defRPr/>
            </a:pPr>
            <a:r>
              <a:rPr lang="sv-SE" altLang="zh-CN" b="1" dirty="0">
                <a:solidFill>
                  <a:schemeClr val="accent5">
                    <a:lumMod val="10000"/>
                  </a:schemeClr>
                </a:solidFill>
                <a:latin typeface="+mn-lt"/>
              </a:rPr>
              <a:t>ul </a:t>
            </a:r>
            <a:r>
              <a:rPr lang="sv-SE" altLang="zh-CN" b="1" dirty="0" smtClean="0">
                <a:solidFill>
                  <a:schemeClr val="accent5">
                    <a:lumMod val="10000"/>
                  </a:schemeClr>
                </a:solidFill>
                <a:latin typeface="+mn-lt"/>
              </a:rPr>
              <a:t>li:hover{box-shadow</a:t>
            </a:r>
            <a:r>
              <a:rPr lang="sv-SE" altLang="zh-CN" b="1" dirty="0">
                <a:solidFill>
                  <a:schemeClr val="accent5">
                    <a:lumMod val="10000"/>
                  </a:schemeClr>
                </a:solidFill>
                <a:latin typeface="+mn-lt"/>
              </a:rPr>
              <a:t>: 0 5px 5px rgba(0, 0, 0, 0.1), 0 0 10px 0 </a:t>
            </a:r>
            <a:r>
              <a:rPr lang="sv-SE" altLang="zh-CN" b="1" dirty="0" smtClean="0">
                <a:solidFill>
                  <a:schemeClr val="accent5">
                    <a:lumMod val="10000"/>
                  </a:schemeClr>
                </a:solidFill>
                <a:latin typeface="+mn-lt"/>
              </a:rPr>
              <a:t>rgba(0,0,0,0.2);}</a:t>
            </a:r>
            <a:endParaRPr lang="sv-SE" altLang="zh-CN" b="1" dirty="0">
              <a:solidFill>
                <a:schemeClr val="accent5">
                  <a:lumMod val="10000"/>
                </a:schemeClr>
              </a:solidFill>
              <a:latin typeface="+mn-lt"/>
            </a:endParaRPr>
          </a:p>
        </p:txBody>
      </p:sp>
      <p:grpSp>
        <p:nvGrpSpPr>
          <p:cNvPr id="12" name="组合 56"/>
          <p:cNvGrpSpPr/>
          <p:nvPr/>
        </p:nvGrpSpPr>
        <p:grpSpPr bwMode="auto">
          <a:xfrm>
            <a:off x="1528688" y="5041553"/>
            <a:ext cx="979170" cy="461962"/>
            <a:chOff x="3786182" y="3824735"/>
            <a:chExt cx="979913" cy="461521"/>
          </a:xfrm>
        </p:grpSpPr>
        <p:sp>
          <p:nvSpPr>
            <p:cNvPr id="13" name="TextBox 12"/>
            <p:cNvSpPr txBox="1"/>
            <p:nvPr/>
          </p:nvSpPr>
          <p:spPr>
            <a:xfrm>
              <a:off x="4072149" y="3856296"/>
              <a:ext cx="693946" cy="398399"/>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anose="02010609060101010101" charset="-122"/>
                  <a:ea typeface="黑体" panose="02010609060101010101" charset="-122"/>
                </a:rPr>
                <a:t>提示</a:t>
              </a:r>
              <a:endParaRPr lang="zh-CN" altLang="en-US" sz="2000" b="1" dirty="0">
                <a:latin typeface="黑体" panose="02010609060101010101" charset="-122"/>
                <a:ea typeface="黑体" panose="02010609060101010101" charset="-122"/>
              </a:endParaRPr>
            </a:p>
          </p:txBody>
        </p:sp>
        <p:pic>
          <p:nvPicPr>
            <p:cNvPr id="14" name="Picture 2" descr="C:\Users\meng.zhang\Desktop\ACCP7.0模版图标规范\s-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6182" y="3824735"/>
              <a:ext cx="381854" cy="46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图片 1" descr="捕获3"/>
          <p:cNvPicPr>
            <a:picLocks noChangeAspect="1"/>
          </p:cNvPicPr>
          <p:nvPr/>
        </p:nvPicPr>
        <p:blipFill>
          <a:blip r:embed="rId3"/>
          <a:stretch>
            <a:fillRect/>
          </a:stretch>
        </p:blipFill>
        <p:spPr>
          <a:xfrm>
            <a:off x="7731125" y="2650490"/>
            <a:ext cx="3992880" cy="1936750"/>
          </a:xfrm>
          <a:prstGeom prst="rect">
            <a:avLst/>
          </a:prstGeom>
        </p:spPr>
      </p:pic>
      <p:sp>
        <p:nvSpPr>
          <p:cNvPr id="4" name="灯片编号占位符 3"/>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内容占位符 2"/>
          <p:cNvSpPr>
            <a:spLocks noGrp="1"/>
          </p:cNvSpPr>
          <p:nvPr>
            <p:ph idx="1"/>
          </p:nvPr>
        </p:nvSpPr>
        <p:spPr>
          <a:xfrm>
            <a:off x="2308225" y="1214438"/>
            <a:ext cx="7645400" cy="5143500"/>
          </a:xfrm>
        </p:spPr>
        <p:txBody>
          <a:bodyPr/>
          <a:lstStyle/>
          <a:p>
            <a:pPr eaLnBrk="1" hangingPunct="1">
              <a:defRPr/>
            </a:pPr>
            <a:r>
              <a:rPr lang="zh-CN" altLang="en-US" dirty="0" smtClean="0"/>
              <a:t>常见问题及解决办法</a:t>
            </a:r>
            <a:endParaRPr lang="en-US" altLang="zh-CN" dirty="0" smtClean="0"/>
          </a:p>
          <a:p>
            <a:pPr eaLnBrk="1" hangingPunct="1">
              <a:defRPr/>
            </a:pPr>
            <a:r>
              <a:rPr lang="zh-CN" altLang="en-US" dirty="0" smtClean="0"/>
              <a:t>代码规范问题</a:t>
            </a:r>
            <a:endParaRPr lang="zh-CN" altLang="en-US" dirty="0" smtClean="0"/>
          </a:p>
          <a:p>
            <a:pPr eaLnBrk="1" hangingPunct="1">
              <a:defRPr/>
            </a:pPr>
            <a:r>
              <a:rPr lang="zh-CN" altLang="en-US" dirty="0" smtClean="0"/>
              <a:t>调试技巧</a:t>
            </a:r>
            <a:endParaRPr lang="en-US" altLang="zh-CN" dirty="0" smtClean="0"/>
          </a:p>
          <a:p>
            <a:pPr eaLnBrk="1" hangingPunct="1">
              <a:defRPr/>
            </a:pPr>
            <a:endParaRPr lang="zh-CN" altLang="en-US" dirty="0" smtClean="0"/>
          </a:p>
          <a:p>
            <a:pPr eaLnBrk="1" hangingPunct="1">
              <a:defRPr/>
            </a:pPr>
            <a:endParaRPr lang="zh-CN" altLang="en-US" dirty="0" smtClean="0"/>
          </a:p>
        </p:txBody>
      </p:sp>
      <p:sp>
        <p:nvSpPr>
          <p:cNvPr id="67587" name="Rectangle 2"/>
          <p:cNvSpPr>
            <a:spLocks noGrp="1" noChangeArrowheads="1"/>
          </p:cNvSpPr>
          <p:nvPr>
            <p:ph type="title"/>
          </p:nvPr>
        </p:nvSpPr>
        <p:spPr>
          <a:xfrm>
            <a:off x="7096125" y="285750"/>
            <a:ext cx="3392488" cy="523875"/>
          </a:xfrm>
        </p:spPr>
        <p:txBody>
          <a:bodyPr>
            <a:normAutofit fontScale="90000"/>
          </a:bodyPr>
          <a:lstStyle/>
          <a:p>
            <a:pPr eaLnBrk="1" hangingPunct="1"/>
            <a:r>
              <a:rPr smtClean="0">
                <a:solidFill>
                  <a:srgbClr val="121F55"/>
                </a:solidFill>
              </a:rPr>
              <a:t>共性问题集中讲解</a:t>
            </a:r>
            <a:endParaRPr smtClean="0">
              <a:solidFill>
                <a:srgbClr val="121F55"/>
              </a:solidFill>
            </a:endParaRPr>
          </a:p>
        </p:txBody>
      </p:sp>
      <p:grpSp>
        <p:nvGrpSpPr>
          <p:cNvPr id="67588" name="组合 29"/>
          <p:cNvGrpSpPr/>
          <p:nvPr/>
        </p:nvGrpSpPr>
        <p:grpSpPr bwMode="auto">
          <a:xfrm>
            <a:off x="3381375" y="3214688"/>
            <a:ext cx="5929313" cy="2058988"/>
            <a:chOff x="1857356" y="3214688"/>
            <a:chExt cx="5929353" cy="2058989"/>
          </a:xfrm>
        </p:grpSpPr>
        <p:sp>
          <p:nvSpPr>
            <p:cNvPr id="29" name="等腰三角形 28"/>
            <p:cNvSpPr/>
            <p:nvPr/>
          </p:nvSpPr>
          <p:spPr bwMode="auto">
            <a:xfrm>
              <a:off x="1857356" y="3714750"/>
              <a:ext cx="1143008" cy="857250"/>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67591" name="组合 7"/>
            <p:cNvGrpSpPr/>
            <p:nvPr/>
          </p:nvGrpSpPr>
          <p:grpSpPr bwMode="auto">
            <a:xfrm>
              <a:off x="1924031" y="3214688"/>
              <a:ext cx="5862678" cy="2058989"/>
              <a:chOff x="2066315" y="2227264"/>
              <a:chExt cx="5862756" cy="2059018"/>
            </a:xfrm>
          </p:grpSpPr>
          <p:grpSp>
            <p:nvGrpSpPr>
              <p:cNvPr id="67592" name="组合 19"/>
              <p:cNvGrpSpPr/>
              <p:nvPr/>
            </p:nvGrpSpPr>
            <p:grpSpPr bwMode="auto">
              <a:xfrm>
                <a:off x="2066315" y="2227264"/>
                <a:ext cx="5862756" cy="2059018"/>
                <a:chOff x="2066296" y="2227167"/>
                <a:chExt cx="5862795" cy="2059104"/>
              </a:xfrm>
            </p:grpSpPr>
            <p:sp>
              <p:nvSpPr>
                <p:cNvPr id="15" name="等腰三角形 5"/>
                <p:cNvSpPr/>
                <p:nvPr/>
              </p:nvSpPr>
              <p:spPr>
                <a:xfrm>
                  <a:off x="7214697" y="3370231"/>
                  <a:ext cx="714394" cy="655674"/>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67597" name="组合 17"/>
                <p:cNvGrpSpPr/>
                <p:nvPr/>
              </p:nvGrpSpPr>
              <p:grpSpPr bwMode="auto">
                <a:xfrm>
                  <a:off x="2066296" y="2227167"/>
                  <a:ext cx="5148401" cy="2059104"/>
                  <a:chOff x="2066296" y="2084291"/>
                  <a:chExt cx="5148401" cy="2059104"/>
                </a:xfrm>
              </p:grpSpPr>
              <p:sp>
                <p:nvSpPr>
                  <p:cNvPr id="17" name="等腰三角形 16"/>
                  <p:cNvSpPr/>
                  <p:nvPr/>
                </p:nvSpPr>
                <p:spPr>
                  <a:xfrm rot="5400000">
                    <a:off x="4035640" y="3702840"/>
                    <a:ext cx="214325" cy="142879"/>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等腰三角形 9"/>
                  <p:cNvSpPr/>
                  <p:nvPr/>
                </p:nvSpPr>
                <p:spPr>
                  <a:xfrm rot="18000000">
                    <a:off x="2044066" y="2458965"/>
                    <a:ext cx="341331" cy="296871"/>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Text Box 13"/>
                  <p:cNvSpPr txBox="1">
                    <a:spLocks noChangeArrowheads="1"/>
                  </p:cNvSpPr>
                  <p:nvPr/>
                </p:nvSpPr>
                <p:spPr bwMode="auto">
                  <a:xfrm>
                    <a:off x="2501283" y="2928889"/>
                    <a:ext cx="4713414" cy="656627"/>
                  </a:xfrm>
                  <a:prstGeom prst="rect">
                    <a:avLst/>
                  </a:prstGeom>
                  <a:solidFill>
                    <a:schemeClr val="accent1">
                      <a:lumMod val="20000"/>
                      <a:lumOff val="80000"/>
                    </a:schemeClr>
                  </a:solidFill>
                  <a:ln w="9525" algn="ctr">
                    <a:noFill/>
                    <a:miter lim="800000"/>
                  </a:ln>
                  <a:effectLst/>
                </p:spPr>
                <p:txBody>
                  <a:bodyPr tIns="118800">
                    <a:spAutoFit/>
                  </a:bodyPr>
                  <a:lstStyle/>
                  <a:p>
                    <a:pPr algn="ctr" eaLnBrk="0" fontAlgn="auto" hangingPunct="0">
                      <a:spcAft>
                        <a:spcPts val="0"/>
                      </a:spcAft>
                      <a:defRPr/>
                    </a:pPr>
                    <a:r>
                      <a:rPr lang="zh-CN" altLang="en-US" sz="3200" b="1" kern="0" spc="300" dirty="0">
                        <a:solidFill>
                          <a:schemeClr val="tx2">
                            <a:lumMod val="50000"/>
                          </a:schemeClr>
                        </a:solidFill>
                        <a:latin typeface="微软雅黑" panose="020B0503020204020204" charset="-122"/>
                        <a:ea typeface="微软雅黑" panose="020B0503020204020204" charset="-122"/>
                      </a:rPr>
                      <a:t>共性问题集中讲解   </a:t>
                    </a:r>
                    <a:endParaRPr lang="en-US" altLang="zh-CN" sz="3200" b="1" kern="0" spc="300" dirty="0">
                      <a:solidFill>
                        <a:schemeClr val="tx2">
                          <a:lumMod val="50000"/>
                        </a:schemeClr>
                      </a:solidFill>
                      <a:latin typeface="微软雅黑" panose="020B0503020204020204" charset="-122"/>
                      <a:ea typeface="微软雅黑" panose="020B0503020204020204" charset="-122"/>
                    </a:endParaRPr>
                  </a:p>
                </p:txBody>
              </p:sp>
              <p:sp>
                <p:nvSpPr>
                  <p:cNvPr id="20" name="等腰三角形 19"/>
                  <p:cNvSpPr/>
                  <p:nvPr/>
                </p:nvSpPr>
                <p:spPr>
                  <a:xfrm>
                    <a:off x="5714469" y="2370057"/>
                    <a:ext cx="500076" cy="404835"/>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等腰三角形 20"/>
                  <p:cNvSpPr/>
                  <p:nvPr/>
                </p:nvSpPr>
                <p:spPr>
                  <a:xfrm>
                    <a:off x="5285832" y="2084291"/>
                    <a:ext cx="714394" cy="571532"/>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等腰三角形 21"/>
                  <p:cNvSpPr/>
                  <p:nvPr/>
                </p:nvSpPr>
                <p:spPr>
                  <a:xfrm rot="5400000">
                    <a:off x="3849101" y="3849694"/>
                    <a:ext cx="333394" cy="254007"/>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等腰三角形 22"/>
                  <p:cNvSpPr/>
                  <p:nvPr/>
                </p:nvSpPr>
                <p:spPr>
                  <a:xfrm rot="5400000">
                    <a:off x="5928783" y="3571866"/>
                    <a:ext cx="285766" cy="285758"/>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67593" name="组合 23"/>
              <p:cNvGrpSpPr/>
              <p:nvPr/>
            </p:nvGrpSpPr>
            <p:grpSpPr bwMode="auto">
              <a:xfrm>
                <a:off x="7162740" y="3441725"/>
                <a:ext cx="480576" cy="357184"/>
                <a:chOff x="1566148" y="4958569"/>
                <a:chExt cx="1108844" cy="824139"/>
              </a:xfrm>
            </p:grpSpPr>
            <p:sp>
              <p:nvSpPr>
                <p:cNvPr id="13" name="任意多边形 12"/>
                <p:cNvSpPr/>
                <p:nvPr/>
              </p:nvSpPr>
              <p:spPr bwMode="auto">
                <a:xfrm>
                  <a:off x="1565117" y="4958555"/>
                  <a:ext cx="534791"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1" fmla="*/ 0 w 2500312"/>
                    <a:gd name="connsiteY0-2" fmla="*/ 1857375 h 1866444"/>
                    <a:gd name="connsiteX1-3" fmla="*/ 1165495 w 2500312"/>
                    <a:gd name="connsiteY1-4" fmla="*/ 0 h 1866444"/>
                    <a:gd name="connsiteX2-5" fmla="*/ 2500312 w 2500312"/>
                    <a:gd name="connsiteY2-6" fmla="*/ 1857375 h 1866444"/>
                    <a:gd name="connsiteX3-7" fmla="*/ 1205329 w 2500312"/>
                    <a:gd name="connsiteY3-8" fmla="*/ 1866444 h 1866444"/>
                    <a:gd name="connsiteX4" fmla="*/ 0 w 2500312"/>
                    <a:gd name="connsiteY4" fmla="*/ 1857375 h 1866444"/>
                    <a:gd name="connsiteX0-9" fmla="*/ 0 w 1214396"/>
                    <a:gd name="connsiteY0-10" fmla="*/ 1857375 h 1866444"/>
                    <a:gd name="connsiteX1-11" fmla="*/ 1165495 w 1214396"/>
                    <a:gd name="connsiteY1-12" fmla="*/ 0 h 1866444"/>
                    <a:gd name="connsiteX2-13" fmla="*/ 1214396 w 1214396"/>
                    <a:gd name="connsiteY2-14" fmla="*/ 1857375 h 1866444"/>
                    <a:gd name="connsiteX3-15" fmla="*/ 1205329 w 1214396"/>
                    <a:gd name="connsiteY3-16" fmla="*/ 1866444 h 1866444"/>
                    <a:gd name="connsiteX4-17" fmla="*/ 0 w 1214396"/>
                    <a:gd name="connsiteY4-18" fmla="*/ 1857375 h 1866444"/>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214396" h="1866444">
                      <a:moveTo>
                        <a:pt x="0" y="1857375"/>
                      </a:moveTo>
                      <a:lnTo>
                        <a:pt x="1165495" y="0"/>
                      </a:lnTo>
                      <a:lnTo>
                        <a:pt x="1214396" y="1857375"/>
                      </a:lnTo>
                      <a:lnTo>
                        <a:pt x="1205329" y="1866444"/>
                      </a:lnTo>
                      <a:lnTo>
                        <a:pt x="0" y="1857375"/>
                      </a:lnTo>
                      <a:close/>
                    </a:path>
                  </a:pathLst>
                </a:custGeom>
                <a:solidFill>
                  <a:srgbClr val="0E9CDE"/>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任意多边形 13"/>
                <p:cNvSpPr/>
                <p:nvPr/>
              </p:nvSpPr>
              <p:spPr bwMode="auto">
                <a:xfrm>
                  <a:off x="2085256" y="4958555"/>
                  <a:ext cx="589736"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1" fmla="*/ 0 w 2500312"/>
                    <a:gd name="connsiteY0-2" fmla="*/ 1857375 h 1866444"/>
                    <a:gd name="connsiteX1-3" fmla="*/ 1165495 w 2500312"/>
                    <a:gd name="connsiteY1-4" fmla="*/ 0 h 1866444"/>
                    <a:gd name="connsiteX2-5" fmla="*/ 2500312 w 2500312"/>
                    <a:gd name="connsiteY2-6" fmla="*/ 1857375 h 1866444"/>
                    <a:gd name="connsiteX3-7" fmla="*/ 1205329 w 2500312"/>
                    <a:gd name="connsiteY3-8" fmla="*/ 1866444 h 1866444"/>
                    <a:gd name="connsiteX4" fmla="*/ 0 w 2500312"/>
                    <a:gd name="connsiteY4" fmla="*/ 1857375 h 1866444"/>
                    <a:gd name="connsiteX0-9" fmla="*/ 0 w 1214396"/>
                    <a:gd name="connsiteY0-10" fmla="*/ 1857375 h 1866444"/>
                    <a:gd name="connsiteX1-11" fmla="*/ 1165495 w 1214396"/>
                    <a:gd name="connsiteY1-12" fmla="*/ 0 h 1866444"/>
                    <a:gd name="connsiteX2-13" fmla="*/ 1214396 w 1214396"/>
                    <a:gd name="connsiteY2-14" fmla="*/ 1857375 h 1866444"/>
                    <a:gd name="connsiteX3-15" fmla="*/ 1205329 w 1214396"/>
                    <a:gd name="connsiteY3-16" fmla="*/ 1866444 h 1866444"/>
                    <a:gd name="connsiteX4-17" fmla="*/ 0 w 1214396"/>
                    <a:gd name="connsiteY4-18" fmla="*/ 1857375 h 1866444"/>
                    <a:gd name="connsiteX0-19" fmla="*/ 691861 w 691861"/>
                    <a:gd name="connsiteY0-20" fmla="*/ 1857375 h 1866444"/>
                    <a:gd name="connsiteX1-21" fmla="*/ 0 w 691861"/>
                    <a:gd name="connsiteY1-22" fmla="*/ 0 h 1866444"/>
                    <a:gd name="connsiteX2-23" fmla="*/ 48901 w 691861"/>
                    <a:gd name="connsiteY2-24" fmla="*/ 1857375 h 1866444"/>
                    <a:gd name="connsiteX3-25" fmla="*/ 39834 w 691861"/>
                    <a:gd name="connsiteY3-26" fmla="*/ 1866444 h 1866444"/>
                    <a:gd name="connsiteX4-27" fmla="*/ 691861 w 691861"/>
                    <a:gd name="connsiteY4-28" fmla="*/ 1857375 h 1866444"/>
                    <a:gd name="connsiteX0-29" fmla="*/ 1049019 w 1049019"/>
                    <a:gd name="connsiteY0-30" fmla="*/ 1857375 h 1866444"/>
                    <a:gd name="connsiteX1-31" fmla="*/ 0 w 1049019"/>
                    <a:gd name="connsiteY1-32" fmla="*/ 0 h 1866444"/>
                    <a:gd name="connsiteX2-33" fmla="*/ 48901 w 1049019"/>
                    <a:gd name="connsiteY2-34" fmla="*/ 1857375 h 1866444"/>
                    <a:gd name="connsiteX3-35" fmla="*/ 39834 w 1049019"/>
                    <a:gd name="connsiteY3-36" fmla="*/ 1866444 h 1866444"/>
                    <a:gd name="connsiteX4-37" fmla="*/ 1049019 w 1049019"/>
                    <a:gd name="connsiteY4-38" fmla="*/ 1857375 h 1866444"/>
                    <a:gd name="connsiteX0-39" fmla="*/ 1334739 w 1334739"/>
                    <a:gd name="connsiteY0-40" fmla="*/ 1857375 h 1866444"/>
                    <a:gd name="connsiteX1-41" fmla="*/ 0 w 1334739"/>
                    <a:gd name="connsiteY1-42" fmla="*/ 0 h 1866444"/>
                    <a:gd name="connsiteX2-43" fmla="*/ 48901 w 1334739"/>
                    <a:gd name="connsiteY2-44" fmla="*/ 1857375 h 1866444"/>
                    <a:gd name="connsiteX3-45" fmla="*/ 39834 w 1334739"/>
                    <a:gd name="connsiteY3-46" fmla="*/ 1866444 h 1866444"/>
                    <a:gd name="connsiteX4-47" fmla="*/ 1334739 w 1334739"/>
                    <a:gd name="connsiteY4-48" fmla="*/ 1857375 h 1866444"/>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334739" h="1866444">
                      <a:moveTo>
                        <a:pt x="1334739" y="1857375"/>
                      </a:moveTo>
                      <a:lnTo>
                        <a:pt x="0" y="0"/>
                      </a:lnTo>
                      <a:lnTo>
                        <a:pt x="48901" y="1857375"/>
                      </a:lnTo>
                      <a:lnTo>
                        <a:pt x="39834" y="1866444"/>
                      </a:lnTo>
                      <a:lnTo>
                        <a:pt x="1334739" y="1857375"/>
                      </a:lnTo>
                      <a:close/>
                    </a:path>
                  </a:pathLst>
                </a:custGeom>
                <a:solidFill>
                  <a:srgbClr val="0C83B8"/>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sp>
        <p:nvSpPr>
          <p:cNvPr id="4" name="灯片编号占位符 3"/>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a:xfrm>
            <a:off x="838200" y="354330"/>
            <a:ext cx="2048510" cy="582295"/>
          </a:xfrm>
        </p:spPr>
        <p:txBody>
          <a:bodyPr>
            <a:normAutofit fontScale="90000"/>
          </a:bodyPr>
          <a:lstStyle/>
          <a:p>
            <a:pPr eaLnBrk="1" hangingPunct="1"/>
            <a:r>
              <a:rPr smtClean="0">
                <a:solidFill>
                  <a:srgbClr val="121F55"/>
                </a:solidFill>
              </a:rPr>
              <a:t>总结</a:t>
            </a:r>
            <a:endParaRPr smtClean="0">
              <a:solidFill>
                <a:srgbClr val="121F55"/>
              </a:solidFill>
            </a:endParaRPr>
          </a:p>
        </p:txBody>
      </p:sp>
      <p:sp>
        <p:nvSpPr>
          <p:cNvPr id="70659" name="TextBox 4"/>
          <p:cNvSpPr txBox="1">
            <a:spLocks noChangeArrowheads="1"/>
          </p:cNvSpPr>
          <p:nvPr/>
        </p:nvSpPr>
        <p:spPr bwMode="auto">
          <a:xfrm>
            <a:off x="3673475" y="2111365"/>
            <a:ext cx="5014913"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FF0000"/>
                </a:solidFill>
                <a:ea typeface="微软雅黑" panose="020B0503020204020204" charset="-122"/>
                <a:cs typeface="Arial" panose="020B0604020202020204" pitchFamily="34" charset="0"/>
              </a:rPr>
              <a:t>盒子</a:t>
            </a:r>
            <a:r>
              <a:rPr lang="zh-CN" altLang="en-US" sz="2000" b="1" dirty="0" smtClean="0">
                <a:solidFill>
                  <a:srgbClr val="FF0000"/>
                </a:solidFill>
                <a:ea typeface="微软雅黑" panose="020B0503020204020204" charset="-122"/>
                <a:cs typeface="Arial" panose="020B0604020202020204" pitchFamily="34" charset="0"/>
              </a:rPr>
              <a:t>模型</a:t>
            </a:r>
            <a:endParaRPr lang="en-US" altLang="zh-CN" sz="2000" b="1" dirty="0" smtClean="0">
              <a:solidFill>
                <a:srgbClr val="FF0000"/>
              </a:solidFill>
              <a:ea typeface="微软雅黑" panose="020B0503020204020204" charset="-122"/>
              <a:cs typeface="Arial" panose="020B0604020202020204" pitchFamily="34" charset="0"/>
            </a:endParaRPr>
          </a:p>
          <a:p>
            <a:pPr eaLnBrk="1" hangingPunct="1"/>
            <a:r>
              <a:rPr lang="zh-CN" altLang="en-US" sz="2000" b="1" dirty="0" smtClean="0">
                <a:solidFill>
                  <a:srgbClr val="FF0000"/>
                </a:solidFill>
                <a:ea typeface="微软雅黑" panose="020B0503020204020204" charset="-122"/>
                <a:cs typeface="Arial" panose="020B0604020202020204" pitchFamily="34" charset="0"/>
              </a:rPr>
              <a:t>的使用</a:t>
            </a:r>
            <a:endParaRPr lang="en-US" altLang="zh-CN" sz="2000" b="1" dirty="0" smtClean="0">
              <a:solidFill>
                <a:srgbClr val="FF0000"/>
              </a:solidFill>
              <a:ea typeface="微软雅黑" panose="020B0503020204020204" charset="-122"/>
              <a:cs typeface="Arial" panose="020B0604020202020204" pitchFamily="34" charset="0"/>
            </a:endParaRPr>
          </a:p>
          <a:p>
            <a:pPr eaLnBrk="1" hangingPunct="1"/>
            <a:endParaRPr lang="en-US" altLang="zh-CN" sz="2000" b="1" dirty="0" smtClean="0">
              <a:ea typeface="微软雅黑" panose="020B0503020204020204" charset="-122"/>
              <a:cs typeface="Arial" panose="020B0604020202020204" pitchFamily="34" charset="0"/>
            </a:endParaRPr>
          </a:p>
          <a:p>
            <a:pPr eaLnBrk="1" hangingPunct="1"/>
            <a:endParaRPr lang="en-US" altLang="zh-CN" sz="2000" b="1" dirty="0">
              <a:ea typeface="微软雅黑" panose="020B0503020204020204" charset="-122"/>
              <a:cs typeface="Arial" panose="020B0604020202020204" pitchFamily="34" charset="0"/>
            </a:endParaRPr>
          </a:p>
          <a:p>
            <a:pPr eaLnBrk="1" hangingPunct="1"/>
            <a:endParaRPr lang="en-US" altLang="zh-CN" sz="2000" b="1" dirty="0" smtClean="0">
              <a:ea typeface="微软雅黑" panose="020B0503020204020204" charset="-122"/>
              <a:cs typeface="Arial" panose="020B0604020202020204" pitchFamily="34" charset="0"/>
            </a:endParaRPr>
          </a:p>
          <a:p>
            <a:pPr eaLnBrk="1" hangingPunct="1"/>
            <a:endParaRPr lang="en-US" altLang="zh-CN" sz="2000" b="1" dirty="0" smtClean="0">
              <a:ea typeface="微软雅黑" panose="020B0503020204020204" charset="-122"/>
              <a:cs typeface="Arial" panose="020B0604020202020204" pitchFamily="34" charset="0"/>
            </a:endParaRPr>
          </a:p>
          <a:p>
            <a:pPr eaLnBrk="1" hangingPunct="1"/>
            <a:endParaRPr lang="en-US" altLang="zh-CN" sz="2000" b="1" dirty="0">
              <a:ea typeface="微软雅黑" panose="020B0503020204020204" charset="-122"/>
              <a:cs typeface="Arial" panose="020B0604020202020204" pitchFamily="34" charset="0"/>
            </a:endParaRPr>
          </a:p>
          <a:p>
            <a:pPr eaLnBrk="1" hangingPunct="1"/>
            <a:r>
              <a:rPr lang="zh-CN" altLang="en-US" sz="2000" b="1" dirty="0">
                <a:ea typeface="微软雅黑" panose="020B0503020204020204" charset="-122"/>
                <a:cs typeface="Arial" panose="020B0604020202020204" pitchFamily="34" charset="0"/>
              </a:rPr>
              <a:t>圆角边框</a:t>
            </a:r>
            <a:endParaRPr lang="en-US" altLang="zh-CN" sz="2000" b="1" dirty="0">
              <a:ea typeface="微软雅黑" panose="020B0503020204020204" charset="-122"/>
              <a:cs typeface="Arial" panose="020B0604020202020204" pitchFamily="34" charset="0"/>
            </a:endParaRPr>
          </a:p>
          <a:p>
            <a:pPr eaLnBrk="1" hangingPunct="1"/>
            <a:endParaRPr lang="en-US" altLang="zh-CN" sz="2000" b="1" dirty="0" smtClean="0">
              <a:ea typeface="微软雅黑" panose="020B0503020204020204" charset="-122"/>
              <a:cs typeface="Arial" panose="020B0604020202020204" pitchFamily="34" charset="0"/>
            </a:endParaRPr>
          </a:p>
          <a:p>
            <a:pPr eaLnBrk="1" hangingPunct="1"/>
            <a:endParaRPr lang="en-US" altLang="zh-CN" sz="2000" b="1" dirty="0">
              <a:ea typeface="微软雅黑" panose="020B0503020204020204" charset="-122"/>
              <a:cs typeface="Arial" panose="020B0604020202020204" pitchFamily="34" charset="0"/>
            </a:endParaRPr>
          </a:p>
          <a:p>
            <a:pPr eaLnBrk="1" hangingPunct="1"/>
            <a:r>
              <a:rPr lang="zh-CN" altLang="zh-CN" sz="2000" b="1" dirty="0">
                <a:ea typeface="微软雅黑" panose="020B0503020204020204" charset="-122"/>
                <a:cs typeface="Arial" panose="020B0604020202020204" pitchFamily="34" charset="0"/>
              </a:rPr>
              <a:t>盒子</a:t>
            </a:r>
            <a:r>
              <a:rPr lang="zh-CN" altLang="zh-CN" sz="2000" b="1" dirty="0" smtClean="0">
                <a:ea typeface="微软雅黑" panose="020B0503020204020204" charset="-122"/>
                <a:cs typeface="Arial" panose="020B0604020202020204" pitchFamily="34" charset="0"/>
              </a:rPr>
              <a:t>阴影</a:t>
            </a:r>
            <a:r>
              <a:rPr lang="zh-CN" altLang="en-US" sz="2000" b="1" dirty="0" smtClean="0">
                <a:ea typeface="微软雅黑" panose="020B0503020204020204" charset="-122"/>
                <a:cs typeface="Arial" panose="020B0604020202020204" pitchFamily="34" charset="0"/>
              </a:rPr>
              <a:t>：</a:t>
            </a:r>
            <a:r>
              <a:rPr lang="en-US" altLang="zh-CN" sz="2000" b="1" dirty="0">
                <a:ea typeface="微软雅黑" panose="020B0503020204020204" charset="-122"/>
                <a:cs typeface="Arial" panose="020B0604020202020204" pitchFamily="34" charset="0"/>
              </a:rPr>
              <a:t>box-shadow</a:t>
            </a:r>
            <a:endParaRPr lang="zh-CN" altLang="en-US" sz="2000" b="1" dirty="0">
              <a:ea typeface="微软雅黑" panose="020B0503020204020204" charset="-122"/>
              <a:cs typeface="Arial" panose="020B0604020202020204" pitchFamily="34" charset="0"/>
            </a:endParaRPr>
          </a:p>
        </p:txBody>
      </p:sp>
      <p:sp>
        <p:nvSpPr>
          <p:cNvPr id="70660" name="AutoShape 3"/>
          <p:cNvSpPr/>
          <p:nvPr/>
        </p:nvSpPr>
        <p:spPr bwMode="auto">
          <a:xfrm>
            <a:off x="5591944" y="739776"/>
            <a:ext cx="218304" cy="974712"/>
          </a:xfrm>
          <a:prstGeom prst="leftBrace">
            <a:avLst>
              <a:gd name="adj1" fmla="val 61885"/>
              <a:gd name="adj2" fmla="val 50000"/>
            </a:avLst>
          </a:prstGeom>
          <a:noFill/>
          <a:ln w="28575">
            <a:solidFill>
              <a:srgbClr val="08577A"/>
            </a:solidFill>
            <a:round/>
          </a:ln>
          <a:extLst>
            <a:ext uri="{909E8E84-426E-40DD-AFC4-6F175D3DCCD1}">
              <a14:hiddenFill xmlns:a14="http://schemas.microsoft.com/office/drawing/2010/main">
                <a:solidFill>
                  <a:srgbClr val="FFFFFF"/>
                </a:solidFill>
              </a14:hiddenFill>
            </a:ext>
          </a:extLst>
        </p:spPr>
        <p:txBody>
          <a:bodyPr/>
          <a:lstStyle/>
          <a:p>
            <a:pPr algn="ctr"/>
            <a:endParaRPr lang="zh-CN" altLang="en-US">
              <a:ea typeface="黑体" panose="02010609060101010101" charset="-122"/>
            </a:endParaRPr>
          </a:p>
        </p:txBody>
      </p:sp>
      <p:sp>
        <p:nvSpPr>
          <p:cNvPr id="70661" name="TextBox 11"/>
          <p:cNvSpPr txBox="1">
            <a:spLocks noChangeArrowheads="1"/>
          </p:cNvSpPr>
          <p:nvPr/>
        </p:nvSpPr>
        <p:spPr bwMode="auto">
          <a:xfrm>
            <a:off x="5012456" y="1142984"/>
            <a:ext cx="4971976" cy="2553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smtClean="0">
                <a:ea typeface="微软雅黑" panose="020B0503020204020204" charset="-122"/>
                <a:cs typeface="Arial" panose="020B0604020202020204" pitchFamily="34" charset="0"/>
              </a:rPr>
              <a:t>边框</a:t>
            </a:r>
            <a:endParaRPr lang="en-US" altLang="zh-CN" sz="1600" b="1" dirty="0" smtClean="0">
              <a:ea typeface="微软雅黑" panose="020B0503020204020204" charset="-122"/>
              <a:cs typeface="Arial" panose="020B0604020202020204" pitchFamily="34" charset="0"/>
            </a:endParaRPr>
          </a:p>
          <a:p>
            <a:pPr eaLnBrk="1" hangingPunct="1"/>
            <a:endParaRPr lang="en-US" altLang="zh-CN" sz="2800" b="1" dirty="0" smtClean="0">
              <a:ea typeface="微软雅黑" panose="020B0503020204020204" charset="-122"/>
              <a:cs typeface="Arial" panose="020B0604020202020204" pitchFamily="34" charset="0"/>
            </a:endParaRPr>
          </a:p>
          <a:p>
            <a:pPr eaLnBrk="1" hangingPunct="1"/>
            <a:r>
              <a:rPr lang="zh-CN" altLang="en-US" sz="1600" b="1" dirty="0">
                <a:ea typeface="微软雅黑" panose="020B0503020204020204" charset="-122"/>
                <a:cs typeface="Arial" panose="020B0604020202020204" pitchFamily="34" charset="0"/>
              </a:rPr>
              <a:t>内边</a:t>
            </a:r>
            <a:r>
              <a:rPr lang="zh-CN" altLang="en-US" sz="1600" b="1" dirty="0" smtClean="0">
                <a:ea typeface="微软雅黑" panose="020B0503020204020204" charset="-122"/>
                <a:cs typeface="Arial" panose="020B0604020202020204" pitchFamily="34" charset="0"/>
              </a:rPr>
              <a:t>距：</a:t>
            </a:r>
            <a:r>
              <a:rPr lang="en-US" altLang="zh-CN" sz="1600" b="1" dirty="0" smtClean="0">
                <a:ea typeface="微软雅黑" panose="020B0503020204020204" charset="-122"/>
                <a:cs typeface="Arial" panose="020B0604020202020204" pitchFamily="34" charset="0"/>
              </a:rPr>
              <a:t>padding</a:t>
            </a:r>
            <a:endParaRPr lang="en-US" altLang="zh-CN" sz="1600" b="1" dirty="0" smtClean="0">
              <a:ea typeface="微软雅黑" panose="020B0503020204020204" charset="-122"/>
              <a:cs typeface="Arial" panose="020B0604020202020204" pitchFamily="34" charset="0"/>
            </a:endParaRPr>
          </a:p>
          <a:p>
            <a:pPr eaLnBrk="1" hangingPunct="1"/>
            <a:endParaRPr lang="en-US" altLang="zh-CN" sz="1600" b="1" dirty="0" smtClean="0">
              <a:ea typeface="微软雅黑" panose="020B0503020204020204" charset="-122"/>
              <a:cs typeface="Arial" panose="020B0604020202020204" pitchFamily="34" charset="0"/>
            </a:endParaRPr>
          </a:p>
          <a:p>
            <a:pPr eaLnBrk="1" hangingPunct="1"/>
            <a:r>
              <a:rPr lang="zh-CN" altLang="en-US" sz="1600" b="1" dirty="0">
                <a:ea typeface="微软雅黑" panose="020B0503020204020204" charset="-122"/>
                <a:cs typeface="Arial" panose="020B0604020202020204" pitchFamily="34" charset="0"/>
              </a:rPr>
              <a:t>外边</a:t>
            </a:r>
            <a:r>
              <a:rPr lang="zh-CN" altLang="en-US" sz="1600" b="1" dirty="0" smtClean="0">
                <a:ea typeface="微软雅黑" panose="020B0503020204020204" charset="-122"/>
                <a:cs typeface="Arial" panose="020B0604020202020204" pitchFamily="34" charset="0"/>
              </a:rPr>
              <a:t>距：</a:t>
            </a:r>
            <a:r>
              <a:rPr lang="en-US" altLang="zh-CN" sz="1600" b="1" dirty="0" smtClean="0">
                <a:ea typeface="微软雅黑" panose="020B0503020204020204" charset="-122"/>
                <a:cs typeface="Arial" panose="020B0604020202020204" pitchFamily="34" charset="0"/>
              </a:rPr>
              <a:t>margin</a:t>
            </a:r>
            <a:endParaRPr lang="en-US" altLang="zh-CN" sz="1600" b="1" dirty="0" smtClean="0">
              <a:ea typeface="微软雅黑" panose="020B0503020204020204" charset="-122"/>
              <a:cs typeface="Arial" panose="020B0604020202020204" pitchFamily="34" charset="0"/>
            </a:endParaRPr>
          </a:p>
          <a:p>
            <a:pPr eaLnBrk="1" hangingPunct="1"/>
            <a:endParaRPr lang="en-US" altLang="zh-CN" sz="1600" b="1" dirty="0" smtClean="0">
              <a:ea typeface="微软雅黑" panose="020B0503020204020204" charset="-122"/>
              <a:cs typeface="Arial" panose="020B0604020202020204" pitchFamily="34" charset="0"/>
            </a:endParaRPr>
          </a:p>
          <a:p>
            <a:pPr eaLnBrk="1" hangingPunct="1"/>
            <a:r>
              <a:rPr lang="zh-CN" altLang="en-US" sz="1600" b="1" dirty="0" smtClean="0">
                <a:ea typeface="微软雅黑" panose="020B0503020204020204" charset="-122"/>
                <a:cs typeface="Arial" panose="020B0604020202020204" pitchFamily="34" charset="0"/>
              </a:rPr>
              <a:t>盒子总尺寸：</a:t>
            </a:r>
            <a:r>
              <a:rPr lang="en-US" altLang="zh-CN" sz="1600" b="1" dirty="0">
                <a:ea typeface="微软雅黑" panose="020B0503020204020204" charset="-122"/>
                <a:cs typeface="Arial" panose="020B0604020202020204" pitchFamily="34" charset="0"/>
              </a:rPr>
              <a:t> </a:t>
            </a:r>
            <a:r>
              <a:rPr lang="en-US" altLang="zh-CN" sz="1600" b="1" dirty="0" err="1">
                <a:ea typeface="微软雅黑" panose="020B0503020204020204" charset="-122"/>
                <a:cs typeface="Arial" panose="020B0604020202020204" pitchFamily="34" charset="0"/>
              </a:rPr>
              <a:t>border+padding+margin</a:t>
            </a:r>
            <a:r>
              <a:rPr lang="en-US" altLang="zh-CN" sz="1600" b="1" dirty="0">
                <a:ea typeface="微软雅黑" panose="020B0503020204020204" charset="-122"/>
                <a:cs typeface="Arial" panose="020B0604020202020204" pitchFamily="34" charset="0"/>
              </a:rPr>
              <a:t>+</a:t>
            </a:r>
            <a:r>
              <a:rPr lang="zh-CN" altLang="en-US" sz="1600" b="1" dirty="0">
                <a:ea typeface="微软雅黑" panose="020B0503020204020204" charset="-122"/>
                <a:cs typeface="Arial" panose="020B0604020202020204" pitchFamily="34" charset="0"/>
              </a:rPr>
              <a:t>内容宽</a:t>
            </a:r>
            <a:r>
              <a:rPr lang="en-US" altLang="zh-CN" sz="1600" b="1" dirty="0">
                <a:ea typeface="微软雅黑" panose="020B0503020204020204" charset="-122"/>
                <a:cs typeface="Arial" panose="020B0604020202020204" pitchFamily="34" charset="0"/>
              </a:rPr>
              <a:t>/</a:t>
            </a:r>
            <a:r>
              <a:rPr lang="zh-CN" altLang="en-US" sz="1600" b="1" dirty="0" smtClean="0">
                <a:ea typeface="微软雅黑" panose="020B0503020204020204" charset="-122"/>
                <a:cs typeface="Arial" panose="020B0604020202020204" pitchFamily="34" charset="0"/>
              </a:rPr>
              <a:t>高</a:t>
            </a:r>
            <a:endParaRPr lang="en-US" altLang="zh-CN" sz="1600" b="1" dirty="0" smtClean="0">
              <a:ea typeface="微软雅黑" panose="020B0503020204020204" charset="-122"/>
              <a:cs typeface="Arial" panose="020B0604020202020204" pitchFamily="34" charset="0"/>
            </a:endParaRPr>
          </a:p>
          <a:p>
            <a:pPr eaLnBrk="1" hangingPunct="1"/>
            <a:endParaRPr lang="en-US" altLang="zh-CN" sz="1000" b="1" dirty="0">
              <a:ea typeface="微软雅黑" panose="020B0503020204020204" charset="-122"/>
              <a:cs typeface="Arial" panose="020B0604020202020204" pitchFamily="34" charset="0"/>
            </a:endParaRPr>
          </a:p>
          <a:p>
            <a:pPr eaLnBrk="1" hangingPunct="1"/>
            <a:endParaRPr lang="en-US" altLang="zh-CN" sz="1000" b="1" dirty="0" smtClean="0">
              <a:ea typeface="微软雅黑" panose="020B0503020204020204" charset="-122"/>
              <a:cs typeface="Arial" panose="020B0604020202020204" pitchFamily="34" charset="0"/>
            </a:endParaRPr>
          </a:p>
          <a:p>
            <a:pPr eaLnBrk="1" hangingPunct="1"/>
            <a:r>
              <a:rPr lang="en-US" altLang="zh-CN" sz="1600" b="1" dirty="0">
                <a:ea typeface="微软雅黑" panose="020B0503020204020204" charset="-122"/>
                <a:cs typeface="Arial" panose="020B0604020202020204" pitchFamily="34" charset="0"/>
              </a:rPr>
              <a:t>b</a:t>
            </a:r>
            <a:r>
              <a:rPr lang="en-US" altLang="zh-CN" sz="1600" b="1" dirty="0" smtClean="0">
                <a:ea typeface="微软雅黑" panose="020B0503020204020204" charset="-122"/>
                <a:cs typeface="Arial" panose="020B0604020202020204" pitchFamily="34" charset="0"/>
              </a:rPr>
              <a:t>ox-sizing</a:t>
            </a:r>
            <a:endParaRPr lang="en-US" altLang="zh-CN" sz="1600" b="1" dirty="0">
              <a:ea typeface="微软雅黑" panose="020B0503020204020204" charset="-122"/>
              <a:cs typeface="Arial" panose="020B0604020202020204" pitchFamily="34" charset="0"/>
            </a:endParaRPr>
          </a:p>
        </p:txBody>
      </p:sp>
      <p:sp>
        <p:nvSpPr>
          <p:cNvPr id="70662" name="TextBox 12"/>
          <p:cNvSpPr txBox="1">
            <a:spLocks noChangeArrowheads="1"/>
          </p:cNvSpPr>
          <p:nvPr/>
        </p:nvSpPr>
        <p:spPr bwMode="auto">
          <a:xfrm>
            <a:off x="5789712" y="571480"/>
            <a:ext cx="2027237"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600" b="1" dirty="0" smtClean="0">
                <a:ea typeface="微软雅黑" panose="020B0503020204020204" charset="-122"/>
                <a:cs typeface="Arial" panose="020B0604020202020204" pitchFamily="34" charset="0"/>
              </a:rPr>
              <a:t>border-color</a:t>
            </a:r>
            <a:endParaRPr lang="en-US" altLang="zh-CN" sz="1600" b="1" dirty="0" smtClean="0">
              <a:ea typeface="微软雅黑" panose="020B0503020204020204" charset="-122"/>
              <a:cs typeface="Arial" panose="020B0604020202020204" pitchFamily="34" charset="0"/>
            </a:endParaRPr>
          </a:p>
          <a:p>
            <a:pPr eaLnBrk="1" hangingPunct="1">
              <a:lnSpc>
                <a:spcPct val="150000"/>
              </a:lnSpc>
            </a:pPr>
            <a:r>
              <a:rPr lang="en-US" altLang="zh-CN" sz="1600" b="1" dirty="0" smtClean="0">
                <a:ea typeface="微软雅黑" panose="020B0503020204020204" charset="-122"/>
                <a:cs typeface="Arial" panose="020B0604020202020204" pitchFamily="34" charset="0"/>
              </a:rPr>
              <a:t>border-width</a:t>
            </a:r>
            <a:endParaRPr lang="en-US" altLang="zh-CN" sz="1600" b="1" dirty="0" smtClean="0">
              <a:ea typeface="微软雅黑" panose="020B0503020204020204" charset="-122"/>
              <a:cs typeface="Arial" panose="020B0604020202020204" pitchFamily="34" charset="0"/>
            </a:endParaRPr>
          </a:p>
          <a:p>
            <a:pPr eaLnBrk="1" hangingPunct="1">
              <a:lnSpc>
                <a:spcPct val="150000"/>
              </a:lnSpc>
            </a:pPr>
            <a:r>
              <a:rPr lang="en-US" altLang="zh-CN" sz="1600" b="1" dirty="0" smtClean="0">
                <a:ea typeface="微软雅黑" panose="020B0503020204020204" charset="-122"/>
                <a:cs typeface="Arial" panose="020B0604020202020204" pitchFamily="34" charset="0"/>
              </a:rPr>
              <a:t>border-style</a:t>
            </a:r>
            <a:endParaRPr lang="zh-CN" altLang="en-US" sz="1600" b="1" dirty="0">
              <a:ea typeface="微软雅黑" panose="020B0503020204020204" charset="-122"/>
              <a:cs typeface="Arial" panose="020B0604020202020204" pitchFamily="34" charset="0"/>
            </a:endParaRPr>
          </a:p>
        </p:txBody>
      </p:sp>
      <p:sp>
        <p:nvSpPr>
          <p:cNvPr id="70663" name="AutoShape 3"/>
          <p:cNvSpPr/>
          <p:nvPr/>
        </p:nvSpPr>
        <p:spPr bwMode="auto">
          <a:xfrm>
            <a:off x="4818855" y="1353403"/>
            <a:ext cx="214313" cy="2328560"/>
          </a:xfrm>
          <a:prstGeom prst="leftBrace">
            <a:avLst>
              <a:gd name="adj1" fmla="val 62177"/>
              <a:gd name="adj2" fmla="val 50000"/>
            </a:avLst>
          </a:prstGeom>
          <a:noFill/>
          <a:ln w="28575">
            <a:solidFill>
              <a:srgbClr val="08577A"/>
            </a:solidFill>
            <a:round/>
          </a:ln>
          <a:extLst>
            <a:ext uri="{909E8E84-426E-40DD-AFC4-6F175D3DCCD1}">
              <a14:hiddenFill xmlns:a14="http://schemas.microsoft.com/office/drawing/2010/main">
                <a:solidFill>
                  <a:srgbClr val="FFFFFF"/>
                </a:solidFill>
              </a14:hiddenFill>
            </a:ext>
          </a:extLst>
        </p:spPr>
        <p:txBody>
          <a:bodyPr/>
          <a:lstStyle/>
          <a:p>
            <a:pPr algn="ctr"/>
            <a:endParaRPr lang="zh-CN" altLang="en-US">
              <a:ea typeface="黑体" panose="02010609060101010101" charset="-122"/>
            </a:endParaRPr>
          </a:p>
        </p:txBody>
      </p:sp>
      <p:sp>
        <p:nvSpPr>
          <p:cNvPr id="70664" name="TextBox 15"/>
          <p:cNvSpPr txBox="1">
            <a:spLocks noChangeArrowheads="1"/>
          </p:cNvSpPr>
          <p:nvPr/>
        </p:nvSpPr>
        <p:spPr bwMode="auto">
          <a:xfrm>
            <a:off x="1633519" y="3529016"/>
            <a:ext cx="18192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smtClean="0">
                <a:ea typeface="微软雅黑" panose="020B0503020204020204" charset="-122"/>
                <a:cs typeface="Arial" panose="020B0604020202020204" pitchFamily="34" charset="0"/>
              </a:rPr>
              <a:t>盒子模型</a:t>
            </a:r>
            <a:endParaRPr lang="en-US" altLang="zh-CN" sz="2000" b="1" dirty="0">
              <a:ea typeface="微软雅黑" panose="020B0503020204020204" charset="-122"/>
              <a:cs typeface="Arial" panose="020B0604020202020204" pitchFamily="34" charset="0"/>
            </a:endParaRPr>
          </a:p>
        </p:txBody>
      </p:sp>
      <p:sp>
        <p:nvSpPr>
          <p:cNvPr id="70665" name="AutoShape 3"/>
          <p:cNvSpPr/>
          <p:nvPr/>
        </p:nvSpPr>
        <p:spPr bwMode="auto">
          <a:xfrm>
            <a:off x="3360738" y="1975401"/>
            <a:ext cx="357187" cy="3536354"/>
          </a:xfrm>
          <a:prstGeom prst="leftBrace">
            <a:avLst>
              <a:gd name="adj1" fmla="val 62112"/>
              <a:gd name="adj2" fmla="val 50000"/>
            </a:avLst>
          </a:prstGeom>
          <a:noFill/>
          <a:ln w="28575">
            <a:solidFill>
              <a:srgbClr val="08577A"/>
            </a:solidFill>
            <a:round/>
          </a:ln>
          <a:extLst>
            <a:ext uri="{909E8E84-426E-40DD-AFC4-6F175D3DCCD1}">
              <a14:hiddenFill xmlns:a14="http://schemas.microsoft.com/office/drawing/2010/main">
                <a:solidFill>
                  <a:srgbClr val="FFFFFF"/>
                </a:solidFill>
              </a14:hiddenFill>
            </a:ext>
          </a:extLst>
        </p:spPr>
        <p:txBody>
          <a:bodyPr/>
          <a:lstStyle/>
          <a:p>
            <a:pPr algn="ctr"/>
            <a:endParaRPr lang="zh-CN" altLang="en-US">
              <a:ea typeface="黑体" panose="02010609060101010101" charset="-122"/>
            </a:endParaRPr>
          </a:p>
        </p:txBody>
      </p:sp>
      <p:sp>
        <p:nvSpPr>
          <p:cNvPr id="12" name="AutoShape 3"/>
          <p:cNvSpPr/>
          <p:nvPr/>
        </p:nvSpPr>
        <p:spPr bwMode="auto">
          <a:xfrm>
            <a:off x="6180931" y="3280172"/>
            <a:ext cx="179388" cy="538857"/>
          </a:xfrm>
          <a:prstGeom prst="leftBrace">
            <a:avLst>
              <a:gd name="adj1" fmla="val 61885"/>
              <a:gd name="adj2" fmla="val 50000"/>
            </a:avLst>
          </a:prstGeom>
          <a:noFill/>
          <a:ln w="28575">
            <a:solidFill>
              <a:srgbClr val="08577A"/>
            </a:solidFill>
            <a:round/>
          </a:ln>
          <a:extLst>
            <a:ext uri="{909E8E84-426E-40DD-AFC4-6F175D3DCCD1}">
              <a14:hiddenFill xmlns:a14="http://schemas.microsoft.com/office/drawing/2010/main">
                <a:solidFill>
                  <a:srgbClr val="FFFFFF"/>
                </a:solidFill>
              </a14:hiddenFill>
            </a:ext>
          </a:extLst>
        </p:spPr>
        <p:txBody>
          <a:bodyPr/>
          <a:lstStyle/>
          <a:p>
            <a:pPr algn="ctr"/>
            <a:endParaRPr lang="zh-CN" altLang="en-US">
              <a:ea typeface="黑体" panose="02010609060101010101" charset="-122"/>
            </a:endParaRPr>
          </a:p>
        </p:txBody>
      </p:sp>
      <p:sp>
        <p:nvSpPr>
          <p:cNvPr id="13" name="TextBox 12"/>
          <p:cNvSpPr txBox="1">
            <a:spLocks noChangeArrowheads="1"/>
          </p:cNvSpPr>
          <p:nvPr/>
        </p:nvSpPr>
        <p:spPr bwMode="auto">
          <a:xfrm>
            <a:off x="6360319" y="3143248"/>
            <a:ext cx="2328069"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600" b="1" dirty="0" smtClean="0">
                <a:ea typeface="微软雅黑" panose="020B0503020204020204" charset="-122"/>
                <a:cs typeface="Arial" panose="020B0604020202020204" pitchFamily="34" charset="0"/>
              </a:rPr>
              <a:t>content-box</a:t>
            </a:r>
            <a:endParaRPr lang="en-US" altLang="zh-CN" sz="1600" b="1" dirty="0" smtClean="0">
              <a:ea typeface="微软雅黑" panose="020B0503020204020204" charset="-122"/>
              <a:cs typeface="Arial" panose="020B0604020202020204" pitchFamily="34" charset="0"/>
            </a:endParaRPr>
          </a:p>
          <a:p>
            <a:pPr eaLnBrk="1" hangingPunct="1">
              <a:lnSpc>
                <a:spcPct val="150000"/>
              </a:lnSpc>
            </a:pPr>
            <a:r>
              <a:rPr lang="en-US" altLang="zh-CN" sz="1600" b="1" dirty="0" smtClean="0">
                <a:ea typeface="微软雅黑" panose="020B0503020204020204" charset="-122"/>
                <a:cs typeface="Arial" panose="020B0604020202020204" pitchFamily="34" charset="0"/>
              </a:rPr>
              <a:t>border-box</a:t>
            </a:r>
            <a:endParaRPr lang="zh-CN" altLang="en-US" sz="1600" b="1" dirty="0">
              <a:ea typeface="微软雅黑" panose="020B0503020204020204" charset="-122"/>
              <a:cs typeface="Arial" panose="020B0604020202020204" pitchFamily="34" charset="0"/>
            </a:endParaRPr>
          </a:p>
        </p:txBody>
      </p:sp>
      <p:sp>
        <p:nvSpPr>
          <p:cNvPr id="14" name="AutoShape 3"/>
          <p:cNvSpPr/>
          <p:nvPr/>
        </p:nvSpPr>
        <p:spPr bwMode="auto">
          <a:xfrm>
            <a:off x="4872433" y="4143603"/>
            <a:ext cx="107156" cy="725780"/>
          </a:xfrm>
          <a:prstGeom prst="leftBrace">
            <a:avLst>
              <a:gd name="adj1" fmla="val 62177"/>
              <a:gd name="adj2" fmla="val 50000"/>
            </a:avLst>
          </a:prstGeom>
          <a:noFill/>
          <a:ln w="28575">
            <a:solidFill>
              <a:srgbClr val="08577A"/>
            </a:solidFill>
            <a:round/>
          </a:ln>
          <a:extLst>
            <a:ext uri="{909E8E84-426E-40DD-AFC4-6F175D3DCCD1}">
              <a14:hiddenFill xmlns:a14="http://schemas.microsoft.com/office/drawing/2010/main">
                <a:solidFill>
                  <a:srgbClr val="FFFFFF"/>
                </a:solidFill>
              </a14:hiddenFill>
            </a:ext>
          </a:extLst>
        </p:spPr>
        <p:txBody>
          <a:bodyPr/>
          <a:lstStyle/>
          <a:p>
            <a:pPr algn="ctr"/>
            <a:endParaRPr lang="zh-CN" altLang="en-US">
              <a:ea typeface="黑体" panose="02010609060101010101" charset="-122"/>
            </a:endParaRPr>
          </a:p>
        </p:txBody>
      </p:sp>
      <p:sp>
        <p:nvSpPr>
          <p:cNvPr id="15" name="TextBox 14"/>
          <p:cNvSpPr txBox="1">
            <a:spLocks noChangeArrowheads="1"/>
          </p:cNvSpPr>
          <p:nvPr/>
        </p:nvSpPr>
        <p:spPr bwMode="auto">
          <a:xfrm>
            <a:off x="5033168" y="4069315"/>
            <a:ext cx="29350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600" b="1" dirty="0" smtClean="0">
                <a:ea typeface="微软雅黑" panose="020B0503020204020204" charset="-122"/>
                <a:cs typeface="Arial" panose="020B0604020202020204" pitchFamily="34" charset="0"/>
              </a:rPr>
              <a:t>border-radius</a:t>
            </a:r>
            <a:r>
              <a:rPr lang="zh-CN" altLang="en-US" sz="1600" b="1" dirty="0" smtClean="0">
                <a:ea typeface="微软雅黑" panose="020B0503020204020204" charset="-122"/>
                <a:cs typeface="Arial" panose="020B0604020202020204" pitchFamily="34" charset="0"/>
              </a:rPr>
              <a:t>语法</a:t>
            </a:r>
            <a:endParaRPr lang="en-US" altLang="zh-CN" sz="1600" b="1" dirty="0" smtClean="0">
              <a:ea typeface="微软雅黑" panose="020B0503020204020204" charset="-122"/>
              <a:cs typeface="Arial" panose="020B0604020202020204" pitchFamily="34" charset="0"/>
            </a:endParaRPr>
          </a:p>
          <a:p>
            <a:pPr eaLnBrk="1" hangingPunct="1">
              <a:lnSpc>
                <a:spcPct val="150000"/>
              </a:lnSpc>
            </a:pPr>
            <a:r>
              <a:rPr lang="en-US" altLang="zh-CN" sz="1600" b="1" dirty="0">
                <a:ea typeface="微软雅黑" panose="020B0503020204020204" charset="-122"/>
                <a:cs typeface="Arial" panose="020B0604020202020204" pitchFamily="34" charset="0"/>
              </a:rPr>
              <a:t>border-radius</a:t>
            </a:r>
            <a:r>
              <a:rPr lang="zh-CN" altLang="en-US" sz="1600" b="1" dirty="0">
                <a:ea typeface="微软雅黑" panose="020B0503020204020204" charset="-122"/>
                <a:cs typeface="Arial" panose="020B0604020202020204" pitchFamily="34" charset="0"/>
              </a:rPr>
              <a:t>制作特殊图形</a:t>
            </a:r>
            <a:endParaRPr lang="zh-CN" altLang="en-US" sz="1600" b="1" dirty="0">
              <a:ea typeface="微软雅黑" panose="020B0503020204020204" charset="-122"/>
              <a:cs typeface="Arial" panose="020B0604020202020204" pitchFamily="34" charset="0"/>
            </a:endParaRPr>
          </a:p>
        </p:txBody>
      </p:sp>
      <p:sp>
        <p:nvSpPr>
          <p:cNvPr id="4" name="灯片编号占位符 3"/>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0700" y="594995"/>
            <a:ext cx="2604770" cy="523240"/>
          </a:xfrm>
        </p:spPr>
        <p:txBody>
          <a:bodyPr>
            <a:normAutofit fontScale="90000"/>
          </a:bodyPr>
          <a:lstStyle/>
          <a:p>
            <a:r>
              <a:rPr lang="zh-CN" altLang="en-US" smtClean="0"/>
              <a:t>作业</a:t>
            </a:r>
            <a:endParaRPr lang="zh-CN" altLang="en-US" dirty="0"/>
          </a:p>
        </p:txBody>
      </p:sp>
      <p:sp>
        <p:nvSpPr>
          <p:cNvPr id="3" name="内容占位符 2"/>
          <p:cNvSpPr>
            <a:spLocks noGrp="1"/>
          </p:cNvSpPr>
          <p:nvPr>
            <p:ph idx="1"/>
          </p:nvPr>
        </p:nvSpPr>
        <p:spPr/>
        <p:txBody>
          <a:bodyPr/>
          <a:lstStyle/>
          <a:p>
            <a:pPr lvl="0"/>
            <a:r>
              <a:rPr lang="zh-CN" altLang="en-US" dirty="0" smtClean="0"/>
              <a:t>课后作业</a:t>
            </a:r>
            <a:endParaRPr lang="en-US" dirty="0" smtClean="0"/>
          </a:p>
          <a:p>
            <a:pPr lvl="1"/>
            <a:r>
              <a:rPr lang="zh-CN" altLang="en-US" dirty="0" smtClean="0">
                <a:solidFill>
                  <a:srgbClr val="FF0000"/>
                </a:solidFill>
              </a:rPr>
              <a:t>教员备课时根据班级情况在此添加内容，应区分必做、选做内容，以满足不同层次学员的需求</a:t>
            </a:r>
            <a:endParaRPr lang="en-US" altLang="zh-CN" dirty="0" smtClean="0">
              <a:solidFill>
                <a:srgbClr val="FF0000"/>
              </a:solidFill>
            </a:endParaRPr>
          </a:p>
          <a:p>
            <a:pPr lvl="1"/>
            <a:endParaRPr lang="zh-CN" altLang="en-US" dirty="0" smtClean="0"/>
          </a:p>
          <a:p>
            <a:pPr lvl="0"/>
            <a:r>
              <a:rPr lang="zh-CN" altLang="en-US" dirty="0" smtClean="0"/>
              <a:t>预习作业</a:t>
            </a:r>
            <a:endParaRPr lang="en-US" altLang="zh-CN" dirty="0" smtClean="0"/>
          </a:p>
          <a:p>
            <a:pPr lvl="1"/>
            <a:r>
              <a:rPr lang="zh-CN" altLang="en-US" dirty="0"/>
              <a:t>预习下一章学生用书，完成预习作业</a:t>
            </a:r>
            <a:endParaRPr lang="zh-CN" altLang="en-US" dirty="0"/>
          </a:p>
          <a:p>
            <a:pPr lvl="2"/>
            <a:r>
              <a:rPr lang="zh-CN" altLang="zh-CN" dirty="0" smtClean="0"/>
              <a:t>复习</a:t>
            </a:r>
            <a:r>
              <a:rPr lang="zh-CN" altLang="en-US" dirty="0" smtClean="0"/>
              <a:t>第一</a:t>
            </a:r>
            <a:r>
              <a:rPr lang="zh-CN" altLang="zh-CN" dirty="0" smtClean="0"/>
              <a:t>章学习</a:t>
            </a:r>
            <a:r>
              <a:rPr lang="zh-CN" altLang="zh-CN" dirty="0"/>
              <a:t>过的块元素和行内元素的概念及特性</a:t>
            </a:r>
            <a:endParaRPr lang="en-US" altLang="zh-CN" dirty="0" smtClean="0"/>
          </a:p>
          <a:p>
            <a:pPr lvl="2"/>
            <a:r>
              <a:rPr lang="zh-CN" altLang="en-US" dirty="0" smtClean="0"/>
              <a:t>了解浮动在网页中的应用，</a:t>
            </a:r>
            <a:r>
              <a:rPr lang="en-US" altLang="zh-CN" dirty="0" smtClean="0"/>
              <a:t>left</a:t>
            </a:r>
            <a:r>
              <a:rPr lang="zh-CN" altLang="en-US" dirty="0" smtClean="0"/>
              <a:t>和</a:t>
            </a:r>
            <a:r>
              <a:rPr lang="en-US" altLang="zh-CN" dirty="0" smtClean="0"/>
              <a:t>right</a:t>
            </a:r>
            <a:r>
              <a:rPr lang="zh-CN" altLang="en-US" dirty="0" smtClean="0"/>
              <a:t>的区别？</a:t>
            </a:r>
            <a:endParaRPr lang="en-US" altLang="zh-CN" dirty="0" smtClean="0"/>
          </a:p>
          <a:p>
            <a:pPr lvl="2"/>
            <a:r>
              <a:rPr lang="zh-CN" altLang="en-US" dirty="0" smtClean="0"/>
              <a:t>使用</a:t>
            </a:r>
            <a:r>
              <a:rPr lang="en-US" altLang="zh-CN" dirty="0" smtClean="0"/>
              <a:t>clear</a:t>
            </a:r>
            <a:r>
              <a:rPr lang="zh-CN" altLang="en-US" dirty="0" smtClean="0"/>
              <a:t>属性清除浮动时，属性值</a:t>
            </a:r>
            <a:r>
              <a:rPr lang="en-US" altLang="zh-CN" dirty="0" smtClean="0"/>
              <a:t>left</a:t>
            </a:r>
            <a:r>
              <a:rPr lang="zh-CN" altLang="en-US" dirty="0" smtClean="0"/>
              <a:t>、</a:t>
            </a:r>
            <a:r>
              <a:rPr lang="en-US" altLang="zh-CN" dirty="0" smtClean="0"/>
              <a:t>right</a:t>
            </a:r>
            <a:r>
              <a:rPr lang="zh-CN" altLang="en-US" dirty="0" smtClean="0"/>
              <a:t>和</a:t>
            </a:r>
            <a:r>
              <a:rPr lang="en-US" altLang="zh-CN" dirty="0" smtClean="0"/>
              <a:t>both</a:t>
            </a:r>
            <a:r>
              <a:rPr lang="zh-CN" altLang="en-US" dirty="0" smtClean="0"/>
              <a:t>有什么区别？</a:t>
            </a:r>
            <a:endParaRPr lang="en-US" altLang="zh-CN" dirty="0" smtClean="0"/>
          </a:p>
          <a:p>
            <a:pPr lvl="2"/>
            <a:r>
              <a:rPr lang="zh-CN" altLang="en-US" dirty="0"/>
              <a:t>解决父级边框塌陷</a:t>
            </a:r>
            <a:r>
              <a:rPr lang="zh-CN" altLang="en-US" dirty="0" smtClean="0"/>
              <a:t>的</a:t>
            </a:r>
            <a:r>
              <a:rPr lang="en-US" altLang="zh-CN" dirty="0" smtClean="0"/>
              <a:t>4</a:t>
            </a:r>
            <a:r>
              <a:rPr lang="zh-CN" altLang="en-US" dirty="0" smtClean="0"/>
              <a:t>种方法分别是什么，各自的使用场景是什么</a:t>
            </a:r>
            <a:endParaRPr lang="en-US" altLang="zh-CN" dirty="0" smtClean="0"/>
          </a:p>
        </p:txBody>
      </p:sp>
      <p:sp>
        <p:nvSpPr>
          <p:cNvPr id="4" name="灯片编号占位符 3"/>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图片包含 就坐&#10;&#10;描述已自动生成"/>
          <p:cNvPicPr>
            <a:picLocks noChangeAspect="1"/>
          </p:cNvPicPr>
          <p:nvPr>
            <p:custDataLst>
              <p:tags r:id="rId1"/>
            </p:custDataLst>
          </p:nvPr>
        </p:nvPicPr>
        <p:blipFill rotWithShape="1">
          <a:blip r:embed="rId2"/>
          <a:srcRect/>
          <a:stretch>
            <a:fillRect/>
          </a:stretch>
        </p:blipFill>
        <p:spPr>
          <a:xfrm>
            <a:off x="0" y="-1"/>
            <a:ext cx="12213219" cy="6858001"/>
          </a:xfrm>
          <a:prstGeom prst="rect">
            <a:avLst/>
          </a:prstGeom>
        </p:spPr>
      </p:pic>
      <p:sp>
        <p:nvSpPr>
          <p:cNvPr id="5" name="矩形 4"/>
          <p:cNvSpPr/>
          <p:nvPr>
            <p:custDataLst>
              <p:tags r:id="rId3"/>
            </p:custDataLst>
          </p:nvPr>
        </p:nvSpPr>
        <p:spPr>
          <a:xfrm>
            <a:off x="7005235" y="1841998"/>
            <a:ext cx="4491440" cy="1158009"/>
          </a:xfrm>
          <a:prstGeom prst="rect">
            <a:avLst/>
          </a:prstGeom>
        </p:spPr>
        <p:txBody>
          <a:bodyPr wrap="square">
            <a:noAutofit/>
          </a:bodyPr>
          <a:p>
            <a:pPr lvl="0" algn="ctr" fontAlgn="base">
              <a:lnSpc>
                <a:spcPct val="120000"/>
              </a:lnSpc>
              <a:spcBef>
                <a:spcPct val="0"/>
              </a:spcBef>
              <a:spcAft>
                <a:spcPct val="0"/>
              </a:spcAft>
              <a:defRPr/>
            </a:pPr>
            <a:r>
              <a:rPr lang="en-US" altLang="zh-CN" sz="6000" b="1" kern="0" spc="300" dirty="0">
                <a:solidFill>
                  <a:srgbClr val="FFC000"/>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Thanks</a:t>
            </a:r>
            <a:r>
              <a:rPr lang="zh-CN" altLang="en-US" sz="6000" b="1" kern="0" spc="300" dirty="0">
                <a:solidFill>
                  <a:srgbClr val="FFC000"/>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a:t>
            </a:r>
            <a:endParaRPr lang="zh-CN" altLang="en-US" sz="6000" b="1" kern="0" spc="300" dirty="0">
              <a:solidFill>
                <a:srgbClr val="FFC000"/>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cxnSp>
        <p:nvCxnSpPr>
          <p:cNvPr id="3" name="直线连接符 2"/>
          <p:cNvCxnSpPr/>
          <p:nvPr>
            <p:custDataLst>
              <p:tags r:id="rId4"/>
            </p:custDataLst>
          </p:nvPr>
        </p:nvCxnSpPr>
        <p:spPr>
          <a:xfrm>
            <a:off x="7108878" y="1658521"/>
            <a:ext cx="4275402" cy="0"/>
          </a:xfrm>
          <a:prstGeom prst="line">
            <a:avLst/>
          </a:prstGeom>
          <a:ln w="12700">
            <a:solidFill>
              <a:srgbClr val="FFFFFF"/>
            </a:solidFill>
          </a:ln>
        </p:spPr>
        <p:style>
          <a:lnRef idx="1">
            <a:srgbClr val="2196F3"/>
          </a:lnRef>
          <a:fillRef idx="0">
            <a:srgbClr val="2196F3"/>
          </a:fillRef>
          <a:effectRef idx="0">
            <a:srgbClr val="2196F3"/>
          </a:effectRef>
          <a:fontRef idx="minor">
            <a:srgbClr val="222222"/>
          </a:fontRef>
        </p:style>
      </p:cxnSp>
      <p:cxnSp>
        <p:nvCxnSpPr>
          <p:cNvPr id="8" name="直线连接符 7"/>
          <p:cNvCxnSpPr/>
          <p:nvPr>
            <p:custDataLst>
              <p:tags r:id="rId5"/>
            </p:custDataLst>
          </p:nvPr>
        </p:nvCxnSpPr>
        <p:spPr>
          <a:xfrm>
            <a:off x="7108878" y="3144089"/>
            <a:ext cx="4275402" cy="0"/>
          </a:xfrm>
          <a:prstGeom prst="line">
            <a:avLst/>
          </a:prstGeom>
          <a:ln w="12700">
            <a:solidFill>
              <a:srgbClr val="FFFFFF"/>
            </a:solidFill>
          </a:ln>
        </p:spPr>
        <p:style>
          <a:lnRef idx="1">
            <a:srgbClr val="2196F3"/>
          </a:lnRef>
          <a:fillRef idx="0">
            <a:srgbClr val="2196F3"/>
          </a:fillRef>
          <a:effectRef idx="0">
            <a:srgbClr val="2196F3"/>
          </a:effectRef>
          <a:fontRef idx="minor">
            <a:srgbClr val="222222"/>
          </a:fontRef>
        </p:style>
      </p:cxnSp>
      <p:sp>
        <p:nvSpPr>
          <p:cNvPr id="9" name="Freeform 5"/>
          <p:cNvSpPr>
            <a:spLocks noEditPoints="1"/>
          </p:cNvSpPr>
          <p:nvPr>
            <p:custDataLst>
              <p:tags r:id="rId6"/>
            </p:custDataLst>
          </p:nvPr>
        </p:nvSpPr>
        <p:spPr bwMode="auto">
          <a:xfrm>
            <a:off x="7108878" y="1365094"/>
            <a:ext cx="469366" cy="452840"/>
          </a:xfrm>
          <a:custGeom>
            <a:avLst/>
            <a:gdLst>
              <a:gd name="T0" fmla="*/ 54 w 135"/>
              <a:gd name="T1" fmla="*/ 130 h 130"/>
              <a:gd name="T2" fmla="*/ 0 w 135"/>
              <a:gd name="T3" fmla="*/ 130 h 130"/>
              <a:gd name="T4" fmla="*/ 0 w 135"/>
              <a:gd name="T5" fmla="*/ 76 h 130"/>
              <a:gd name="T6" fmla="*/ 14 w 135"/>
              <a:gd name="T7" fmla="*/ 21 h 130"/>
              <a:gd name="T8" fmla="*/ 54 w 135"/>
              <a:gd name="T9" fmla="*/ 0 h 130"/>
              <a:gd name="T10" fmla="*/ 54 w 135"/>
              <a:gd name="T11" fmla="*/ 26 h 130"/>
              <a:gd name="T12" fmla="*/ 27 w 135"/>
              <a:gd name="T13" fmla="*/ 76 h 130"/>
              <a:gd name="T14" fmla="*/ 54 w 135"/>
              <a:gd name="T15" fmla="*/ 76 h 130"/>
              <a:gd name="T16" fmla="*/ 54 w 135"/>
              <a:gd name="T17" fmla="*/ 130 h 130"/>
              <a:gd name="T18" fmla="*/ 135 w 135"/>
              <a:gd name="T19" fmla="*/ 130 h 130"/>
              <a:gd name="T20" fmla="*/ 81 w 135"/>
              <a:gd name="T21" fmla="*/ 130 h 130"/>
              <a:gd name="T22" fmla="*/ 81 w 135"/>
              <a:gd name="T23" fmla="*/ 76 h 130"/>
              <a:gd name="T24" fmla="*/ 95 w 135"/>
              <a:gd name="T25" fmla="*/ 21 h 130"/>
              <a:gd name="T26" fmla="*/ 135 w 135"/>
              <a:gd name="T27" fmla="*/ 0 h 130"/>
              <a:gd name="T28" fmla="*/ 135 w 135"/>
              <a:gd name="T29" fmla="*/ 26 h 130"/>
              <a:gd name="T30" fmla="*/ 109 w 135"/>
              <a:gd name="T31" fmla="*/ 76 h 130"/>
              <a:gd name="T32" fmla="*/ 135 w 135"/>
              <a:gd name="T33" fmla="*/ 76 h 130"/>
              <a:gd name="T34" fmla="*/ 135 w 135"/>
              <a:gd name="T35"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 h="130">
                <a:moveTo>
                  <a:pt x="54" y="130"/>
                </a:moveTo>
                <a:cubicBezTo>
                  <a:pt x="0" y="130"/>
                  <a:pt x="0" y="130"/>
                  <a:pt x="0" y="130"/>
                </a:cubicBezTo>
                <a:cubicBezTo>
                  <a:pt x="0" y="76"/>
                  <a:pt x="0" y="76"/>
                  <a:pt x="0" y="76"/>
                </a:cubicBezTo>
                <a:cubicBezTo>
                  <a:pt x="0" y="53"/>
                  <a:pt x="5" y="35"/>
                  <a:pt x="14" y="21"/>
                </a:cubicBezTo>
                <a:cubicBezTo>
                  <a:pt x="23" y="7"/>
                  <a:pt x="36" y="0"/>
                  <a:pt x="54" y="0"/>
                </a:cubicBezTo>
                <a:cubicBezTo>
                  <a:pt x="54" y="26"/>
                  <a:pt x="54" y="26"/>
                  <a:pt x="54" y="26"/>
                </a:cubicBezTo>
                <a:cubicBezTo>
                  <a:pt x="36" y="26"/>
                  <a:pt x="27" y="43"/>
                  <a:pt x="27" y="76"/>
                </a:cubicBezTo>
                <a:cubicBezTo>
                  <a:pt x="54" y="76"/>
                  <a:pt x="54" y="76"/>
                  <a:pt x="54" y="76"/>
                </a:cubicBezTo>
                <a:lnTo>
                  <a:pt x="54" y="130"/>
                </a:lnTo>
                <a:close/>
                <a:moveTo>
                  <a:pt x="135" y="130"/>
                </a:moveTo>
                <a:cubicBezTo>
                  <a:pt x="81" y="130"/>
                  <a:pt x="81" y="130"/>
                  <a:pt x="81" y="130"/>
                </a:cubicBezTo>
                <a:cubicBezTo>
                  <a:pt x="81" y="76"/>
                  <a:pt x="81" y="76"/>
                  <a:pt x="81" y="76"/>
                </a:cubicBezTo>
                <a:cubicBezTo>
                  <a:pt x="81" y="53"/>
                  <a:pt x="86" y="35"/>
                  <a:pt x="95" y="21"/>
                </a:cubicBezTo>
                <a:cubicBezTo>
                  <a:pt x="104" y="7"/>
                  <a:pt x="117" y="0"/>
                  <a:pt x="135" y="0"/>
                </a:cubicBezTo>
                <a:cubicBezTo>
                  <a:pt x="135" y="26"/>
                  <a:pt x="135" y="26"/>
                  <a:pt x="135" y="26"/>
                </a:cubicBezTo>
                <a:cubicBezTo>
                  <a:pt x="118" y="26"/>
                  <a:pt x="109" y="43"/>
                  <a:pt x="109" y="76"/>
                </a:cubicBezTo>
                <a:cubicBezTo>
                  <a:pt x="135" y="76"/>
                  <a:pt x="135" y="76"/>
                  <a:pt x="135" y="76"/>
                </a:cubicBezTo>
                <a:lnTo>
                  <a:pt x="135" y="130"/>
                </a:lnTo>
                <a:close/>
              </a:path>
            </a:pathLst>
          </a:custGeom>
          <a:solidFill>
            <a:srgbClr val="2196F3"/>
          </a:solidFill>
          <a:ln>
            <a:noFill/>
          </a:ln>
          <a:effectLst>
            <a:outerShdw blurRad="50800" dist="38100" dir="5400000" algn="t" rotWithShape="0">
              <a:prstClr val="black">
                <a:alpha val="70000"/>
              </a:prstClr>
            </a:outerShdw>
          </a:effectLst>
        </p:spPr>
        <p:txBody>
          <a:bodyPr vert="horz" wrap="square" lIns="91440" tIns="45720" rIns="91440" bIns="45720" numCol="1" anchor="t" anchorCtr="0" compatLnSpc="1">
            <a:norm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10" name="Freeform 5"/>
          <p:cNvSpPr>
            <a:spLocks noEditPoints="1"/>
          </p:cNvSpPr>
          <p:nvPr>
            <p:custDataLst>
              <p:tags r:id="rId7"/>
            </p:custDataLst>
          </p:nvPr>
        </p:nvSpPr>
        <p:spPr bwMode="auto">
          <a:xfrm rot="10800000">
            <a:off x="10926166" y="2997181"/>
            <a:ext cx="469366" cy="452840"/>
          </a:xfrm>
          <a:custGeom>
            <a:avLst/>
            <a:gdLst>
              <a:gd name="T0" fmla="*/ 54 w 135"/>
              <a:gd name="T1" fmla="*/ 130 h 130"/>
              <a:gd name="T2" fmla="*/ 0 w 135"/>
              <a:gd name="T3" fmla="*/ 130 h 130"/>
              <a:gd name="T4" fmla="*/ 0 w 135"/>
              <a:gd name="T5" fmla="*/ 76 h 130"/>
              <a:gd name="T6" fmla="*/ 14 w 135"/>
              <a:gd name="T7" fmla="*/ 21 h 130"/>
              <a:gd name="T8" fmla="*/ 54 w 135"/>
              <a:gd name="T9" fmla="*/ 0 h 130"/>
              <a:gd name="T10" fmla="*/ 54 w 135"/>
              <a:gd name="T11" fmla="*/ 26 h 130"/>
              <a:gd name="T12" fmla="*/ 27 w 135"/>
              <a:gd name="T13" fmla="*/ 76 h 130"/>
              <a:gd name="T14" fmla="*/ 54 w 135"/>
              <a:gd name="T15" fmla="*/ 76 h 130"/>
              <a:gd name="T16" fmla="*/ 54 w 135"/>
              <a:gd name="T17" fmla="*/ 130 h 130"/>
              <a:gd name="T18" fmla="*/ 135 w 135"/>
              <a:gd name="T19" fmla="*/ 130 h 130"/>
              <a:gd name="T20" fmla="*/ 81 w 135"/>
              <a:gd name="T21" fmla="*/ 130 h 130"/>
              <a:gd name="T22" fmla="*/ 81 w 135"/>
              <a:gd name="T23" fmla="*/ 76 h 130"/>
              <a:gd name="T24" fmla="*/ 95 w 135"/>
              <a:gd name="T25" fmla="*/ 21 h 130"/>
              <a:gd name="T26" fmla="*/ 135 w 135"/>
              <a:gd name="T27" fmla="*/ 0 h 130"/>
              <a:gd name="T28" fmla="*/ 135 w 135"/>
              <a:gd name="T29" fmla="*/ 26 h 130"/>
              <a:gd name="T30" fmla="*/ 109 w 135"/>
              <a:gd name="T31" fmla="*/ 76 h 130"/>
              <a:gd name="T32" fmla="*/ 135 w 135"/>
              <a:gd name="T33" fmla="*/ 76 h 130"/>
              <a:gd name="T34" fmla="*/ 135 w 135"/>
              <a:gd name="T35"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 h="130">
                <a:moveTo>
                  <a:pt x="54" y="130"/>
                </a:moveTo>
                <a:cubicBezTo>
                  <a:pt x="0" y="130"/>
                  <a:pt x="0" y="130"/>
                  <a:pt x="0" y="130"/>
                </a:cubicBezTo>
                <a:cubicBezTo>
                  <a:pt x="0" y="76"/>
                  <a:pt x="0" y="76"/>
                  <a:pt x="0" y="76"/>
                </a:cubicBezTo>
                <a:cubicBezTo>
                  <a:pt x="0" y="53"/>
                  <a:pt x="5" y="35"/>
                  <a:pt x="14" y="21"/>
                </a:cubicBezTo>
                <a:cubicBezTo>
                  <a:pt x="23" y="7"/>
                  <a:pt x="36" y="0"/>
                  <a:pt x="54" y="0"/>
                </a:cubicBezTo>
                <a:cubicBezTo>
                  <a:pt x="54" y="26"/>
                  <a:pt x="54" y="26"/>
                  <a:pt x="54" y="26"/>
                </a:cubicBezTo>
                <a:cubicBezTo>
                  <a:pt x="36" y="26"/>
                  <a:pt x="27" y="43"/>
                  <a:pt x="27" y="76"/>
                </a:cubicBezTo>
                <a:cubicBezTo>
                  <a:pt x="54" y="76"/>
                  <a:pt x="54" y="76"/>
                  <a:pt x="54" y="76"/>
                </a:cubicBezTo>
                <a:lnTo>
                  <a:pt x="54" y="130"/>
                </a:lnTo>
                <a:close/>
                <a:moveTo>
                  <a:pt x="135" y="130"/>
                </a:moveTo>
                <a:cubicBezTo>
                  <a:pt x="81" y="130"/>
                  <a:pt x="81" y="130"/>
                  <a:pt x="81" y="130"/>
                </a:cubicBezTo>
                <a:cubicBezTo>
                  <a:pt x="81" y="76"/>
                  <a:pt x="81" y="76"/>
                  <a:pt x="81" y="76"/>
                </a:cubicBezTo>
                <a:cubicBezTo>
                  <a:pt x="81" y="53"/>
                  <a:pt x="86" y="35"/>
                  <a:pt x="95" y="21"/>
                </a:cubicBezTo>
                <a:cubicBezTo>
                  <a:pt x="104" y="7"/>
                  <a:pt x="117" y="0"/>
                  <a:pt x="135" y="0"/>
                </a:cubicBezTo>
                <a:cubicBezTo>
                  <a:pt x="135" y="26"/>
                  <a:pt x="135" y="26"/>
                  <a:pt x="135" y="26"/>
                </a:cubicBezTo>
                <a:cubicBezTo>
                  <a:pt x="118" y="26"/>
                  <a:pt x="109" y="43"/>
                  <a:pt x="109" y="76"/>
                </a:cubicBezTo>
                <a:cubicBezTo>
                  <a:pt x="135" y="76"/>
                  <a:pt x="135" y="76"/>
                  <a:pt x="135" y="76"/>
                </a:cubicBezTo>
                <a:lnTo>
                  <a:pt x="135" y="130"/>
                </a:lnTo>
                <a:close/>
              </a:path>
            </a:pathLst>
          </a:custGeom>
          <a:solidFill>
            <a:srgbClr val="2196F3"/>
          </a:solidFill>
          <a:ln>
            <a:noFill/>
          </a:ln>
          <a:effectLst>
            <a:outerShdw blurRad="50800" dist="38100" dir="5400000" algn="t" rotWithShape="0">
              <a:prstClr val="black">
                <a:alpha val="70000"/>
              </a:prstClr>
            </a:outerShdw>
          </a:effectLst>
        </p:spPr>
        <p:txBody>
          <a:bodyPr vert="horz" wrap="square" lIns="91440" tIns="45720" rIns="91440" bIns="45720" numCol="1" anchor="t" anchorCtr="0" compatLnSpc="1">
            <a:norm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p14:dur="9">
        <p:random/>
      </p:transition>
    </mc:Choice>
    <mc:Fallback>
      <p:transition>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a:xfrm>
            <a:off x="713184" y="818493"/>
            <a:ext cx="2400432" cy="523220"/>
          </a:xfrm>
        </p:spPr>
        <p:txBody>
          <a:bodyPr>
            <a:normAutofit fontScale="90000"/>
          </a:bodyPr>
          <a:lstStyle/>
          <a:p>
            <a:r>
              <a:rPr lang="zh-CN" altLang="en-US" smtClean="0"/>
              <a:t>本章目标</a:t>
            </a:r>
            <a:endParaRPr lang="zh-CN" altLang="en-US" dirty="0" smtClean="0"/>
          </a:p>
        </p:txBody>
      </p:sp>
      <p:sp>
        <p:nvSpPr>
          <p:cNvPr id="17411" name="内容占位符 2"/>
          <p:cNvSpPr>
            <a:spLocks noGrp="1"/>
          </p:cNvSpPr>
          <p:nvPr>
            <p:ph idx="1"/>
          </p:nvPr>
        </p:nvSpPr>
        <p:spPr/>
        <p:txBody>
          <a:bodyPr/>
          <a:lstStyle/>
          <a:p>
            <a:r>
              <a:rPr lang="zh-CN" altLang="en-US" dirty="0"/>
              <a:t>会使用</a:t>
            </a:r>
            <a:r>
              <a:rPr lang="zh-CN" dirty="0"/>
              <a:t>盒子模型</a:t>
            </a:r>
            <a:endParaRPr lang="zh-CN" dirty="0"/>
          </a:p>
          <a:p>
            <a:r>
              <a:rPr lang="zh-CN" dirty="0"/>
              <a:t>了解边框属性</a:t>
            </a:r>
            <a:endParaRPr lang="zh-CN" altLang="en-US" dirty="0"/>
          </a:p>
          <a:p>
            <a:r>
              <a:rPr lang="zh-CN" dirty="0" smtClean="0"/>
              <a:t>了解边距属性（内边距、外边距）</a:t>
            </a:r>
            <a:endParaRPr lang="zh-CN" dirty="0" smtClean="0"/>
          </a:p>
          <a:p>
            <a:r>
              <a:rPr lang="zh-CN" altLang="en-US" dirty="0" smtClean="0"/>
              <a:t>会</a:t>
            </a:r>
            <a:r>
              <a:rPr lang="zh-CN" altLang="en-US" dirty="0"/>
              <a:t>使用圆角以及盒子阴影</a:t>
            </a:r>
            <a:endParaRPr lang="zh-CN" altLang="en-US" dirty="0"/>
          </a:p>
        </p:txBody>
      </p:sp>
      <p:sp>
        <p:nvSpPr>
          <p:cNvPr id="4" name="灯片编号占位符 3"/>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6－2.JPG"/>
          <p:cNvPicPr>
            <a:picLocks noChangeAspect="1"/>
          </p:cNvPicPr>
          <p:nvPr/>
        </p:nvPicPr>
        <p:blipFill>
          <a:blip r:embed="rId1"/>
          <a:stretch>
            <a:fillRect/>
          </a:stretch>
        </p:blipFill>
        <p:spPr>
          <a:xfrm>
            <a:off x="6399727" y="2366716"/>
            <a:ext cx="4132973" cy="2790476"/>
          </a:xfrm>
          <a:prstGeom prst="rect">
            <a:avLst/>
          </a:prstGeom>
        </p:spPr>
      </p:pic>
      <p:sp>
        <p:nvSpPr>
          <p:cNvPr id="1027" name="标题 1"/>
          <p:cNvSpPr>
            <a:spLocks noGrp="1"/>
          </p:cNvSpPr>
          <p:nvPr>
            <p:ph type="title"/>
          </p:nvPr>
        </p:nvSpPr>
        <p:spPr>
          <a:xfrm>
            <a:off x="7739074" y="285728"/>
            <a:ext cx="2749538" cy="523220"/>
          </a:xfrm>
        </p:spPr>
        <p:txBody>
          <a:bodyPr>
            <a:normAutofit fontScale="90000"/>
          </a:bodyPr>
          <a:lstStyle/>
          <a:p>
            <a:r>
              <a:rPr lang="zh-CN" altLang="en-US" smtClean="0"/>
              <a:t>什么是盒子模型</a:t>
            </a:r>
            <a:endParaRPr lang="zh-CN" altLang="en-US" dirty="0" smtClean="0"/>
          </a:p>
        </p:txBody>
      </p:sp>
      <p:pic>
        <p:nvPicPr>
          <p:cNvPr id="18" name="图片 17" descr="6－2.JPG"/>
          <p:cNvPicPr>
            <a:picLocks noChangeAspect="1"/>
          </p:cNvPicPr>
          <p:nvPr/>
        </p:nvPicPr>
        <p:blipFill>
          <a:blip r:embed="rId1"/>
          <a:stretch>
            <a:fillRect/>
          </a:stretch>
        </p:blipFill>
        <p:spPr>
          <a:xfrm>
            <a:off x="1775520" y="2265144"/>
            <a:ext cx="4368956" cy="2949806"/>
          </a:xfrm>
          <a:prstGeom prst="rect">
            <a:avLst/>
          </a:prstGeom>
        </p:spPr>
      </p:pic>
      <p:pic>
        <p:nvPicPr>
          <p:cNvPr id="27" name="内容占位符 26" descr="6－3.JPG"/>
          <p:cNvPicPr>
            <a:picLocks noGrp="1" noChangeAspect="1"/>
          </p:cNvPicPr>
          <p:nvPr>
            <p:ph idx="1"/>
          </p:nvPr>
        </p:nvPicPr>
        <p:blipFill>
          <a:blip r:embed="rId2"/>
          <a:stretch>
            <a:fillRect/>
          </a:stretch>
        </p:blipFill>
        <p:spPr>
          <a:xfrm>
            <a:off x="4562476" y="2073604"/>
            <a:ext cx="3676664" cy="3161725"/>
          </a:xfrm>
        </p:spPr>
      </p:pic>
      <p:sp>
        <p:nvSpPr>
          <p:cNvPr id="29" name="线形标注 1 28"/>
          <p:cNvSpPr/>
          <p:nvPr/>
        </p:nvSpPr>
        <p:spPr bwMode="auto">
          <a:xfrm flipH="1">
            <a:off x="4310050" y="857232"/>
            <a:ext cx="1428760" cy="571504"/>
          </a:xfrm>
          <a:prstGeom prst="borderCallout1">
            <a:avLst>
              <a:gd name="adj1" fmla="val 104253"/>
              <a:gd name="adj2" fmla="val 50704"/>
              <a:gd name="adj3" fmla="val 315463"/>
              <a:gd name="adj4" fmla="val 30747"/>
            </a:avLst>
          </a:prstGeom>
          <a:solidFill>
            <a:srgbClr val="0070C0"/>
          </a:solidFill>
          <a:ln w="38100" algn="ctr">
            <a:solidFill>
              <a:srgbClr val="0070C0"/>
            </a:solidFill>
            <a:round/>
            <a:headEnd type="triangle"/>
            <a:tailEnd type="none" w="med" len="med"/>
          </a:ln>
          <a:effectLst>
            <a:outerShdw blurRad="50800" dist="12700" dir="5400000" algn="t" rotWithShape="0">
              <a:prstClr val="black">
                <a:alpha val="40000"/>
              </a:prstClr>
            </a:outerShdw>
          </a:effectLst>
        </p:spPr>
        <p:txBody>
          <a:bodyPr anchor="ctr"/>
          <a:lstStyle/>
          <a:p>
            <a:pPr eaLnBrk="0" hangingPunct="0">
              <a:spcBef>
                <a:spcPts val="0"/>
              </a:spcBef>
              <a:buClr>
                <a:srgbClr val="233DA9"/>
              </a:buClr>
              <a:buSzPct val="80000"/>
            </a:pPr>
            <a:r>
              <a:rPr lang="zh-CN" altLang="en-US" b="1" kern="0" dirty="0">
                <a:solidFill>
                  <a:schemeClr val="bg1"/>
                </a:solidFill>
                <a:latin typeface="+mn-lt"/>
                <a:ea typeface="+mn-ea"/>
              </a:rPr>
              <a:t>边框</a:t>
            </a:r>
            <a:endParaRPr lang="en-US" altLang="zh-CN" b="1" kern="0" dirty="0">
              <a:solidFill>
                <a:schemeClr val="bg1"/>
              </a:solidFill>
              <a:latin typeface="+mn-lt"/>
              <a:ea typeface="+mn-ea"/>
            </a:endParaRPr>
          </a:p>
          <a:p>
            <a:pPr eaLnBrk="0" hangingPunct="0">
              <a:spcBef>
                <a:spcPts val="0"/>
              </a:spcBef>
              <a:buClr>
                <a:srgbClr val="233DA9"/>
              </a:buClr>
              <a:buSzPct val="80000"/>
            </a:pPr>
            <a:r>
              <a:rPr lang="zh-CN" altLang="en-US" b="1" kern="0" dirty="0">
                <a:solidFill>
                  <a:schemeClr val="bg1"/>
                </a:solidFill>
                <a:latin typeface="+mn-lt"/>
                <a:ea typeface="+mn-ea"/>
              </a:rPr>
              <a:t>（</a:t>
            </a:r>
            <a:r>
              <a:rPr lang="en-US" altLang="zh-CN" b="1" kern="0" dirty="0">
                <a:solidFill>
                  <a:schemeClr val="bg1"/>
                </a:solidFill>
                <a:latin typeface="+mn-lt"/>
                <a:ea typeface="+mn-ea"/>
              </a:rPr>
              <a:t>border</a:t>
            </a:r>
            <a:r>
              <a:rPr lang="zh-CN" altLang="en-US" b="1" kern="0" dirty="0">
                <a:solidFill>
                  <a:schemeClr val="bg1"/>
                </a:solidFill>
                <a:latin typeface="+mn-lt"/>
                <a:ea typeface="+mn-ea"/>
              </a:rPr>
              <a:t>）</a:t>
            </a:r>
            <a:endParaRPr lang="zh-CN" altLang="en-US" b="1" kern="0" dirty="0">
              <a:solidFill>
                <a:schemeClr val="bg1"/>
              </a:solidFill>
              <a:latin typeface="+mn-lt"/>
              <a:ea typeface="+mn-ea"/>
            </a:endParaRPr>
          </a:p>
        </p:txBody>
      </p:sp>
      <p:cxnSp>
        <p:nvCxnSpPr>
          <p:cNvPr id="30" name="直接箭头连接符 29"/>
          <p:cNvCxnSpPr/>
          <p:nvPr/>
        </p:nvCxnSpPr>
        <p:spPr>
          <a:xfrm flipH="1">
            <a:off x="4452926" y="2132856"/>
            <a:ext cx="1589" cy="3082094"/>
          </a:xfrm>
          <a:prstGeom prst="straightConnector1">
            <a:avLst/>
          </a:prstGeom>
          <a:noFill/>
          <a:ln w="38100">
            <a:solidFill>
              <a:srgbClr val="FF0000"/>
            </a:solidFill>
            <a:round/>
            <a:headEnd type="triangle" w="med" len="med"/>
            <a:tailEnd type="triangle" w="med" len="med"/>
          </a:ln>
        </p:spPr>
      </p:cxnSp>
      <p:sp>
        <p:nvSpPr>
          <p:cNvPr id="33" name="矩形 32"/>
          <p:cNvSpPr/>
          <p:nvPr/>
        </p:nvSpPr>
        <p:spPr bwMode="auto">
          <a:xfrm flipH="1">
            <a:off x="2952728" y="3500438"/>
            <a:ext cx="1428760" cy="571504"/>
          </a:xfrm>
          <a:prstGeom prst="rect">
            <a:avLst/>
          </a:prstGeom>
          <a:solidFill>
            <a:srgbClr val="0070C0"/>
          </a:solidFill>
          <a:ln w="38100" algn="ctr">
            <a:solidFill>
              <a:srgbClr val="0070C0"/>
            </a:solidFill>
            <a:round/>
            <a:headEnd type="triangle"/>
            <a:tailEnd type="none" w="med" len="med"/>
          </a:ln>
          <a:effectLst>
            <a:outerShdw blurRad="50800" dist="12700" dir="5400000" algn="t" rotWithShape="0">
              <a:prstClr val="black">
                <a:alpha val="40000"/>
              </a:prstClr>
            </a:outerShdw>
          </a:effectLst>
        </p:spPr>
        <p:txBody>
          <a:bodyPr anchor="ctr"/>
          <a:lstStyle/>
          <a:p>
            <a:pPr eaLnBrk="0" hangingPunct="0">
              <a:spcBef>
                <a:spcPts val="0"/>
              </a:spcBef>
              <a:buClr>
                <a:srgbClr val="233DA9"/>
              </a:buClr>
              <a:buSzPct val="80000"/>
            </a:pPr>
            <a:r>
              <a:rPr lang="zh-CN" altLang="en-US" b="1" kern="0" dirty="0">
                <a:solidFill>
                  <a:schemeClr val="bg1"/>
                </a:solidFill>
                <a:latin typeface="+mn-lt"/>
                <a:ea typeface="+mn-ea"/>
              </a:rPr>
              <a:t>高</a:t>
            </a:r>
            <a:endParaRPr lang="en-US" altLang="zh-CN" b="1" kern="0" dirty="0">
              <a:solidFill>
                <a:schemeClr val="bg1"/>
              </a:solidFill>
              <a:latin typeface="+mn-lt"/>
              <a:ea typeface="+mn-ea"/>
            </a:endParaRPr>
          </a:p>
          <a:p>
            <a:pPr eaLnBrk="0" hangingPunct="0">
              <a:spcBef>
                <a:spcPts val="0"/>
              </a:spcBef>
              <a:buClr>
                <a:srgbClr val="233DA9"/>
              </a:buClr>
              <a:buSzPct val="80000"/>
            </a:pPr>
            <a:r>
              <a:rPr lang="zh-CN" altLang="en-US" b="1" kern="0" dirty="0">
                <a:solidFill>
                  <a:schemeClr val="bg1"/>
                </a:solidFill>
                <a:latin typeface="+mn-lt"/>
                <a:ea typeface="+mn-ea"/>
              </a:rPr>
              <a:t>（</a:t>
            </a:r>
            <a:r>
              <a:rPr lang="en-US" altLang="zh-CN" b="1" kern="0" dirty="0">
                <a:solidFill>
                  <a:schemeClr val="bg1"/>
                </a:solidFill>
                <a:latin typeface="+mn-lt"/>
                <a:ea typeface="+mn-ea"/>
              </a:rPr>
              <a:t>height</a:t>
            </a:r>
            <a:r>
              <a:rPr lang="zh-CN" altLang="en-US" b="1" kern="0" dirty="0">
                <a:solidFill>
                  <a:schemeClr val="bg1"/>
                </a:solidFill>
                <a:latin typeface="+mn-lt"/>
                <a:ea typeface="+mn-ea"/>
              </a:rPr>
              <a:t>）</a:t>
            </a:r>
            <a:endParaRPr lang="zh-CN" altLang="en-US" b="1" kern="0" dirty="0">
              <a:solidFill>
                <a:schemeClr val="bg1"/>
              </a:solidFill>
              <a:latin typeface="+mn-lt"/>
              <a:ea typeface="+mn-ea"/>
            </a:endParaRPr>
          </a:p>
        </p:txBody>
      </p:sp>
      <p:sp>
        <p:nvSpPr>
          <p:cNvPr id="34" name="Line 10"/>
          <p:cNvSpPr>
            <a:spLocks noChangeShapeType="1"/>
          </p:cNvSpPr>
          <p:nvPr/>
        </p:nvSpPr>
        <p:spPr bwMode="auto">
          <a:xfrm>
            <a:off x="4595802" y="5286388"/>
            <a:ext cx="3643338" cy="0"/>
          </a:xfrm>
          <a:prstGeom prst="line">
            <a:avLst/>
          </a:prstGeom>
          <a:noFill/>
          <a:ln w="38100">
            <a:solidFill>
              <a:srgbClr val="FF0000"/>
            </a:solidFill>
            <a:round/>
            <a:headEnd type="triangle" w="med" len="med"/>
            <a:tailEnd type="triangle" w="med" len="med"/>
          </a:ln>
        </p:spPr>
        <p:txBody>
          <a:bodyPr/>
          <a:lstStyle/>
          <a:p>
            <a:endParaRPr lang="zh-CN" altLang="en-US"/>
          </a:p>
        </p:txBody>
      </p:sp>
      <p:sp>
        <p:nvSpPr>
          <p:cNvPr id="35" name="矩形 34"/>
          <p:cNvSpPr/>
          <p:nvPr/>
        </p:nvSpPr>
        <p:spPr bwMode="auto">
          <a:xfrm flipH="1">
            <a:off x="5738810" y="5357826"/>
            <a:ext cx="1285884" cy="571504"/>
          </a:xfrm>
          <a:prstGeom prst="rect">
            <a:avLst/>
          </a:prstGeom>
          <a:solidFill>
            <a:srgbClr val="0070C0"/>
          </a:solidFill>
          <a:ln w="38100" algn="ctr">
            <a:solidFill>
              <a:srgbClr val="0070C0"/>
            </a:solidFill>
            <a:round/>
            <a:headEnd type="triangle"/>
            <a:tailEnd type="none" w="med" len="med"/>
          </a:ln>
          <a:effectLst>
            <a:outerShdw blurRad="50800" dist="12700" dir="5400000" algn="t" rotWithShape="0">
              <a:prstClr val="black">
                <a:alpha val="40000"/>
              </a:prstClr>
            </a:outerShdw>
          </a:effectLst>
        </p:spPr>
        <p:txBody>
          <a:bodyPr anchor="ctr"/>
          <a:lstStyle/>
          <a:p>
            <a:pPr eaLnBrk="0" hangingPunct="0">
              <a:spcBef>
                <a:spcPts val="0"/>
              </a:spcBef>
              <a:buClr>
                <a:srgbClr val="233DA9"/>
              </a:buClr>
              <a:buSzPct val="80000"/>
            </a:pPr>
            <a:r>
              <a:rPr lang="zh-CN" altLang="en-US" b="1" kern="0" dirty="0">
                <a:solidFill>
                  <a:schemeClr val="bg1"/>
                </a:solidFill>
                <a:latin typeface="+mn-lt"/>
                <a:ea typeface="+mn-ea"/>
              </a:rPr>
              <a:t>宽</a:t>
            </a:r>
            <a:endParaRPr lang="en-US" altLang="zh-CN" b="1" kern="0" dirty="0">
              <a:solidFill>
                <a:schemeClr val="bg1"/>
              </a:solidFill>
              <a:latin typeface="+mn-lt"/>
              <a:ea typeface="+mn-ea"/>
            </a:endParaRPr>
          </a:p>
          <a:p>
            <a:pPr eaLnBrk="0" hangingPunct="0">
              <a:spcBef>
                <a:spcPts val="0"/>
              </a:spcBef>
              <a:buClr>
                <a:srgbClr val="233DA9"/>
              </a:buClr>
              <a:buSzPct val="80000"/>
            </a:pPr>
            <a:r>
              <a:rPr lang="zh-CN" altLang="en-US" b="1" kern="0" dirty="0">
                <a:solidFill>
                  <a:schemeClr val="bg1"/>
                </a:solidFill>
                <a:latin typeface="+mn-lt"/>
                <a:ea typeface="+mn-ea"/>
              </a:rPr>
              <a:t>（</a:t>
            </a:r>
            <a:r>
              <a:rPr lang="en-US" altLang="zh-CN" b="1" kern="0" dirty="0">
                <a:solidFill>
                  <a:schemeClr val="bg1"/>
                </a:solidFill>
                <a:latin typeface="+mn-lt"/>
                <a:ea typeface="+mn-ea"/>
              </a:rPr>
              <a:t>width</a:t>
            </a:r>
            <a:r>
              <a:rPr lang="zh-CN" altLang="en-US" b="1" kern="0" dirty="0">
                <a:solidFill>
                  <a:schemeClr val="bg1"/>
                </a:solidFill>
                <a:latin typeface="+mn-lt"/>
                <a:ea typeface="+mn-ea"/>
              </a:rPr>
              <a:t>）</a:t>
            </a:r>
            <a:endParaRPr lang="zh-CN" altLang="en-US" b="1" kern="0" dirty="0">
              <a:solidFill>
                <a:schemeClr val="bg1"/>
              </a:solidFill>
              <a:latin typeface="+mn-lt"/>
              <a:ea typeface="+mn-ea"/>
            </a:endParaRPr>
          </a:p>
        </p:txBody>
      </p:sp>
      <p:sp>
        <p:nvSpPr>
          <p:cNvPr id="36" name="Line 13"/>
          <p:cNvSpPr>
            <a:spLocks noChangeShapeType="1"/>
          </p:cNvSpPr>
          <p:nvPr/>
        </p:nvSpPr>
        <p:spPr bwMode="auto">
          <a:xfrm>
            <a:off x="6310314" y="2060848"/>
            <a:ext cx="0" cy="510326"/>
          </a:xfrm>
          <a:prstGeom prst="line">
            <a:avLst/>
          </a:prstGeom>
          <a:noFill/>
          <a:ln w="38100">
            <a:solidFill>
              <a:srgbClr val="FF0000"/>
            </a:solidFill>
            <a:round/>
            <a:headEnd type="triangle" w="med" len="med"/>
            <a:tailEnd type="triangle" w="med" len="med"/>
          </a:ln>
        </p:spPr>
        <p:txBody>
          <a:bodyPr/>
          <a:lstStyle/>
          <a:p>
            <a:endParaRPr lang="zh-CN" altLang="en-US"/>
          </a:p>
        </p:txBody>
      </p:sp>
      <p:sp>
        <p:nvSpPr>
          <p:cNvPr id="37" name="矩形 36"/>
          <p:cNvSpPr/>
          <p:nvPr/>
        </p:nvSpPr>
        <p:spPr bwMode="auto">
          <a:xfrm flipH="1">
            <a:off x="6453190" y="1714488"/>
            <a:ext cx="1428760" cy="571504"/>
          </a:xfrm>
          <a:prstGeom prst="rect">
            <a:avLst/>
          </a:prstGeom>
          <a:solidFill>
            <a:srgbClr val="0070C0"/>
          </a:solidFill>
          <a:ln w="38100" algn="ctr">
            <a:solidFill>
              <a:srgbClr val="0070C0"/>
            </a:solidFill>
            <a:round/>
            <a:headEnd type="triangle"/>
            <a:tailEnd type="none" w="med" len="med"/>
          </a:ln>
          <a:effectLst>
            <a:outerShdw blurRad="50800" dist="12700" dir="5400000" algn="t" rotWithShape="0">
              <a:prstClr val="black">
                <a:alpha val="40000"/>
              </a:prstClr>
            </a:outerShdw>
          </a:effectLst>
        </p:spPr>
        <p:txBody>
          <a:bodyPr anchor="ctr"/>
          <a:lstStyle/>
          <a:p>
            <a:pPr eaLnBrk="0" hangingPunct="0">
              <a:spcBef>
                <a:spcPts val="0"/>
              </a:spcBef>
              <a:buClr>
                <a:srgbClr val="233DA9"/>
              </a:buClr>
              <a:buSzPct val="80000"/>
            </a:pPr>
            <a:r>
              <a:rPr lang="zh-CN" altLang="en-US" b="1" kern="0" dirty="0">
                <a:solidFill>
                  <a:schemeClr val="bg1"/>
                </a:solidFill>
                <a:latin typeface="+mn-lt"/>
                <a:ea typeface="+mn-ea"/>
              </a:rPr>
              <a:t>外边距</a:t>
            </a:r>
            <a:endParaRPr lang="en-US" altLang="zh-CN" b="1" kern="0" dirty="0">
              <a:solidFill>
                <a:schemeClr val="bg1"/>
              </a:solidFill>
              <a:latin typeface="+mn-lt"/>
              <a:ea typeface="+mn-ea"/>
            </a:endParaRPr>
          </a:p>
          <a:p>
            <a:pPr eaLnBrk="0" hangingPunct="0">
              <a:spcBef>
                <a:spcPts val="0"/>
              </a:spcBef>
              <a:buClr>
                <a:srgbClr val="233DA9"/>
              </a:buClr>
              <a:buSzPct val="80000"/>
            </a:pPr>
            <a:r>
              <a:rPr lang="zh-CN" altLang="en-US" b="1" kern="0" dirty="0">
                <a:solidFill>
                  <a:schemeClr val="bg1"/>
                </a:solidFill>
                <a:latin typeface="+mn-lt"/>
                <a:ea typeface="+mn-ea"/>
              </a:rPr>
              <a:t>（</a:t>
            </a:r>
            <a:r>
              <a:rPr lang="en-US" altLang="zh-CN" b="1" kern="0" dirty="0">
                <a:solidFill>
                  <a:schemeClr val="bg1"/>
                </a:solidFill>
                <a:latin typeface="+mn-lt"/>
                <a:ea typeface="+mn-ea"/>
              </a:rPr>
              <a:t>margin</a:t>
            </a:r>
            <a:r>
              <a:rPr lang="zh-CN" altLang="en-US" b="1" kern="0" dirty="0">
                <a:solidFill>
                  <a:schemeClr val="bg1"/>
                </a:solidFill>
                <a:latin typeface="+mn-lt"/>
                <a:ea typeface="+mn-ea"/>
              </a:rPr>
              <a:t>）</a:t>
            </a:r>
            <a:endParaRPr lang="zh-CN" altLang="en-US" b="1" kern="0" dirty="0">
              <a:solidFill>
                <a:schemeClr val="bg1"/>
              </a:solidFill>
              <a:latin typeface="+mn-lt"/>
              <a:ea typeface="+mn-ea"/>
            </a:endParaRPr>
          </a:p>
        </p:txBody>
      </p:sp>
      <p:sp>
        <p:nvSpPr>
          <p:cNvPr id="38" name="Line 13"/>
          <p:cNvSpPr>
            <a:spLocks noChangeShapeType="1"/>
          </p:cNvSpPr>
          <p:nvPr/>
        </p:nvSpPr>
        <p:spPr bwMode="auto">
          <a:xfrm>
            <a:off x="5881686" y="2708920"/>
            <a:ext cx="0" cy="505766"/>
          </a:xfrm>
          <a:prstGeom prst="line">
            <a:avLst/>
          </a:prstGeom>
          <a:noFill/>
          <a:ln w="38100">
            <a:solidFill>
              <a:srgbClr val="FF0000"/>
            </a:solidFill>
            <a:round/>
            <a:headEnd type="triangle" w="med" len="med"/>
            <a:tailEnd type="triangle" w="med" len="med"/>
          </a:ln>
        </p:spPr>
        <p:txBody>
          <a:bodyPr/>
          <a:lstStyle/>
          <a:p>
            <a:endParaRPr lang="zh-CN" altLang="en-US"/>
          </a:p>
        </p:txBody>
      </p:sp>
      <p:sp>
        <p:nvSpPr>
          <p:cNvPr id="39" name="矩形 38"/>
          <p:cNvSpPr/>
          <p:nvPr/>
        </p:nvSpPr>
        <p:spPr bwMode="auto">
          <a:xfrm flipH="1">
            <a:off x="6024562" y="2571744"/>
            <a:ext cx="1714512" cy="571504"/>
          </a:xfrm>
          <a:prstGeom prst="rect">
            <a:avLst/>
          </a:prstGeom>
          <a:solidFill>
            <a:srgbClr val="0070C0"/>
          </a:solidFill>
          <a:ln w="38100" algn="ctr">
            <a:solidFill>
              <a:srgbClr val="0070C0"/>
            </a:solidFill>
            <a:round/>
            <a:headEnd type="triangle"/>
            <a:tailEnd type="none" w="med" len="med"/>
          </a:ln>
          <a:effectLst>
            <a:outerShdw blurRad="50800" dist="12700" dir="5400000" algn="t" rotWithShape="0">
              <a:prstClr val="black">
                <a:alpha val="40000"/>
              </a:prstClr>
            </a:outerShdw>
          </a:effectLst>
        </p:spPr>
        <p:txBody>
          <a:bodyPr anchor="ctr"/>
          <a:lstStyle/>
          <a:p>
            <a:pPr eaLnBrk="0" hangingPunct="0">
              <a:spcBef>
                <a:spcPts val="0"/>
              </a:spcBef>
              <a:buClr>
                <a:srgbClr val="233DA9"/>
              </a:buClr>
              <a:buSzPct val="80000"/>
            </a:pPr>
            <a:r>
              <a:rPr lang="zh-CN" altLang="en-US" b="1" kern="0" dirty="0">
                <a:solidFill>
                  <a:schemeClr val="bg1"/>
                </a:solidFill>
                <a:latin typeface="+mn-lt"/>
                <a:ea typeface="+mn-ea"/>
              </a:rPr>
              <a:t>内边距</a:t>
            </a:r>
            <a:endParaRPr lang="en-US" altLang="zh-CN" b="1" kern="0" dirty="0">
              <a:solidFill>
                <a:schemeClr val="bg1"/>
              </a:solidFill>
              <a:latin typeface="+mn-lt"/>
              <a:ea typeface="+mn-ea"/>
            </a:endParaRPr>
          </a:p>
          <a:p>
            <a:pPr eaLnBrk="0" hangingPunct="0">
              <a:spcBef>
                <a:spcPts val="0"/>
              </a:spcBef>
              <a:buClr>
                <a:srgbClr val="233DA9"/>
              </a:buClr>
              <a:buSzPct val="80000"/>
            </a:pPr>
            <a:r>
              <a:rPr lang="zh-CN" altLang="en-US" b="1" kern="0" dirty="0">
                <a:solidFill>
                  <a:schemeClr val="bg1"/>
                </a:solidFill>
                <a:latin typeface="+mn-lt"/>
                <a:ea typeface="+mn-ea"/>
              </a:rPr>
              <a:t>（</a:t>
            </a:r>
            <a:r>
              <a:rPr lang="en-US" altLang="zh-CN" b="1" kern="0" dirty="0">
                <a:solidFill>
                  <a:schemeClr val="bg1"/>
                </a:solidFill>
                <a:latin typeface="+mn-lt"/>
                <a:ea typeface="+mn-ea"/>
              </a:rPr>
              <a:t>padding</a:t>
            </a:r>
            <a:r>
              <a:rPr lang="zh-CN" altLang="en-US" b="1" kern="0" dirty="0">
                <a:solidFill>
                  <a:schemeClr val="bg1"/>
                </a:solidFill>
                <a:latin typeface="+mn-lt"/>
                <a:ea typeface="+mn-ea"/>
              </a:rPr>
              <a:t>）</a:t>
            </a:r>
            <a:endParaRPr lang="zh-CN" altLang="en-US" b="1" kern="0" dirty="0">
              <a:solidFill>
                <a:schemeClr val="bg1"/>
              </a:solidFill>
              <a:latin typeface="+mn-lt"/>
              <a:ea typeface="+mn-ea"/>
            </a:endParaRPr>
          </a:p>
        </p:txBody>
      </p:sp>
      <p:sp>
        <p:nvSpPr>
          <p:cNvPr id="40" name="矩形 39"/>
          <p:cNvSpPr/>
          <p:nvPr/>
        </p:nvSpPr>
        <p:spPr bwMode="auto">
          <a:xfrm flipH="1">
            <a:off x="5735960" y="3388151"/>
            <a:ext cx="1285884" cy="571504"/>
          </a:xfrm>
          <a:prstGeom prst="rect">
            <a:avLst/>
          </a:prstGeom>
          <a:solidFill>
            <a:srgbClr val="0070C0"/>
          </a:solidFill>
          <a:ln w="38100" algn="ctr">
            <a:solidFill>
              <a:srgbClr val="0070C0"/>
            </a:solidFill>
            <a:round/>
            <a:headEnd type="triangle"/>
            <a:tailEnd type="none" w="med" len="med"/>
          </a:ln>
          <a:effectLst>
            <a:outerShdw blurRad="50800" dist="12700" dir="5400000" algn="t" rotWithShape="0">
              <a:prstClr val="black">
                <a:alpha val="40000"/>
              </a:prstClr>
            </a:outerShdw>
          </a:effectLst>
        </p:spPr>
        <p:txBody>
          <a:bodyPr anchor="ctr"/>
          <a:lstStyle/>
          <a:p>
            <a:pPr eaLnBrk="0" hangingPunct="0">
              <a:spcBef>
                <a:spcPts val="0"/>
              </a:spcBef>
              <a:buClr>
                <a:srgbClr val="233DA9"/>
              </a:buClr>
              <a:buSzPct val="80000"/>
            </a:pPr>
            <a:r>
              <a:rPr lang="zh-CN" altLang="en-US" b="1" kern="0" dirty="0">
                <a:solidFill>
                  <a:schemeClr val="bg1"/>
                </a:solidFill>
                <a:latin typeface="+mn-ea"/>
                <a:ea typeface="+mn-ea"/>
              </a:rPr>
              <a:t>网页元素</a:t>
            </a:r>
            <a:endParaRPr lang="zh-CN" altLang="en-US" b="1" kern="0" dirty="0">
              <a:solidFill>
                <a:schemeClr val="bg1"/>
              </a:solidFill>
              <a:latin typeface="+mn-ea"/>
              <a:ea typeface="+mn-ea"/>
            </a:endParaRPr>
          </a:p>
        </p:txBody>
      </p:sp>
      <p:pic>
        <p:nvPicPr>
          <p:cNvPr id="41" name="图片 40" descr="6－4.JPG"/>
          <p:cNvPicPr>
            <a:picLocks noChangeAspect="1"/>
          </p:cNvPicPr>
          <p:nvPr/>
        </p:nvPicPr>
        <p:blipFill>
          <a:blip r:embed="rId3"/>
          <a:stretch>
            <a:fillRect/>
          </a:stretch>
        </p:blipFill>
        <p:spPr>
          <a:xfrm>
            <a:off x="3307068" y="692924"/>
            <a:ext cx="6143668" cy="5615027"/>
          </a:xfrm>
          <a:prstGeom prst="rect">
            <a:avLst/>
          </a:prstGeom>
        </p:spPr>
      </p:pic>
      <p:sp>
        <p:nvSpPr>
          <p:cNvPr id="4" name="灯片编号占位符 3"/>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0"/>
                                        </p:tgtEl>
                                        <p:attrNameLst>
                                          <p:attrName>style.visibility</p:attrName>
                                        </p:attrNameLst>
                                      </p:cBhvr>
                                      <p:to>
                                        <p:strVal val="hidden"/>
                                      </p:to>
                                    </p:set>
                                  </p:childTnLst>
                                </p:cTn>
                              </p:par>
                            </p:childTnLst>
                          </p:cTn>
                        </p:par>
                        <p:par>
                          <p:cTn id="9" fill="hold">
                            <p:stCondLst>
                              <p:cond delay="0"/>
                            </p:stCondLst>
                            <p:childTnLst>
                              <p:par>
                                <p:cTn id="10" presetID="22" presetClass="entr" presetSubtype="8"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up)">
                                      <p:cBhvr>
                                        <p:cTn id="16" dur="500"/>
                                        <p:tgtEl>
                                          <p:spTgt spid="30"/>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left)">
                                      <p:cBhvr>
                                        <p:cTn id="20" dur="500"/>
                                        <p:tgtEl>
                                          <p:spTgt spid="33"/>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left)">
                                      <p:cBhvr>
                                        <p:cTn id="24" dur="500"/>
                                        <p:tgtEl>
                                          <p:spTgt spid="34"/>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left)">
                                      <p:cBhvr>
                                        <p:cTn id="28" dur="500"/>
                                        <p:tgtEl>
                                          <p:spTgt spid="35"/>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wipe(left)">
                                      <p:cBhvr>
                                        <p:cTn id="36" dur="500"/>
                                        <p:tgtEl>
                                          <p:spTgt spid="40"/>
                                        </p:tgtEl>
                                      </p:cBhvr>
                                    </p:animEffect>
                                  </p:childTnLst>
                                </p:cTn>
                              </p:par>
                            </p:childTnLst>
                          </p:cTn>
                        </p:par>
                        <p:par>
                          <p:cTn id="37" fill="hold">
                            <p:stCondLst>
                              <p:cond delay="3500"/>
                            </p:stCondLst>
                            <p:childTnLst>
                              <p:par>
                                <p:cTn id="38" presetID="22" presetClass="entr" presetSubtype="1" fill="hold" grpId="0" nodeType="after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up)">
                                      <p:cBhvr>
                                        <p:cTn id="40" dur="500"/>
                                        <p:tgtEl>
                                          <p:spTgt spid="38"/>
                                        </p:tgtEl>
                                      </p:cBhvr>
                                    </p:animEffect>
                                  </p:childTnLst>
                                </p:cTn>
                              </p:par>
                            </p:childTnLst>
                          </p:cTn>
                        </p:par>
                        <p:par>
                          <p:cTn id="41" fill="hold">
                            <p:stCondLst>
                              <p:cond delay="4000"/>
                            </p:stCondLst>
                            <p:childTnLst>
                              <p:par>
                                <p:cTn id="42" presetID="22" presetClass="entr" presetSubtype="8" fill="hold" grpId="0" nodeType="after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wipe(left)">
                                      <p:cBhvr>
                                        <p:cTn id="44" dur="500"/>
                                        <p:tgtEl>
                                          <p:spTgt spid="39"/>
                                        </p:tgtEl>
                                      </p:cBhvr>
                                    </p:animEffect>
                                  </p:childTnLst>
                                </p:cTn>
                              </p:par>
                            </p:childTnLst>
                          </p:cTn>
                        </p:par>
                        <p:par>
                          <p:cTn id="45" fill="hold">
                            <p:stCondLst>
                              <p:cond delay="4500"/>
                            </p:stCondLst>
                            <p:childTnLst>
                              <p:par>
                                <p:cTn id="46" presetID="22" presetClass="entr" presetSubtype="1" fill="hold" grpId="0" nodeType="after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up)">
                                      <p:cBhvr>
                                        <p:cTn id="48" dur="500"/>
                                        <p:tgtEl>
                                          <p:spTgt spid="36"/>
                                        </p:tgtEl>
                                      </p:cBhvr>
                                    </p:animEffect>
                                  </p:childTnLst>
                                </p:cTn>
                              </p:par>
                            </p:childTnLst>
                          </p:cTn>
                        </p:par>
                        <p:par>
                          <p:cTn id="49" fill="hold">
                            <p:stCondLst>
                              <p:cond delay="5000"/>
                            </p:stCondLst>
                            <p:childTnLst>
                              <p:par>
                                <p:cTn id="50" presetID="22" presetClass="entr" presetSubtype="8" fill="hold" grpId="0" nodeType="after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left)">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wipe(left)">
                                      <p:cBhvr>
                                        <p:cTn id="5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0"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标题 1"/>
          <p:cNvSpPr>
            <a:spLocks noChangeArrowheads="1"/>
          </p:cNvSpPr>
          <p:nvPr/>
        </p:nvSpPr>
        <p:spPr bwMode="auto">
          <a:xfrm>
            <a:off x="1062355" y="190500"/>
            <a:ext cx="5148263"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marL="571500" marR="0" lvl="0" indent="-571500" algn="l" defTabSz="914400" rtl="0" eaLnBrk="1" fontAlgn="base" latinLnBrk="0" hangingPunct="1">
              <a:lnSpc>
                <a:spcPct val="100000"/>
              </a:lnSpc>
              <a:spcBef>
                <a:spcPct val="0"/>
              </a:spcBef>
              <a:spcAft>
                <a:spcPct val="0"/>
              </a:spcAft>
              <a:buClrTx/>
              <a:buSzTx/>
              <a:buFont typeface="Wingdings" panose="05000000000000000000" charset="0"/>
              <a:buNone/>
              <a:defRPr/>
            </a:pPr>
            <a:r>
              <a:rPr kumimoji="0" lang="zh-CN" altLang="en-US" sz="4000" i="0" u="none" strike="noStrike" kern="1200" cap="none" spc="0" normalizeH="0" baseline="0" noProof="0">
                <a:ln>
                  <a:noFill/>
                </a:ln>
                <a:solidFill>
                  <a:schemeClr val="tx1"/>
                </a:solidFill>
                <a:effectLst/>
                <a:uLnTx/>
                <a:uFillTx/>
                <a:latin typeface="+mj-ea"/>
                <a:ea typeface="+mj-ea"/>
                <a:cs typeface="+mj-ea"/>
                <a:sym typeface="宋体" panose="02010600030101010101" pitchFamily="2" charset="-122"/>
              </a:rPr>
              <a:t>  盒子模型概述</a:t>
            </a:r>
            <a:endParaRPr kumimoji="0" lang="zh-CN" altLang="en-US" sz="4000" i="0" u="none" strike="noStrike" kern="1200" cap="none" spc="0" normalizeH="0" baseline="0" noProof="0">
              <a:ln>
                <a:noFill/>
              </a:ln>
              <a:solidFill>
                <a:schemeClr val="tx1"/>
              </a:solidFill>
              <a:effectLst/>
              <a:uLnTx/>
              <a:uFillTx/>
              <a:latin typeface="+mj-ea"/>
              <a:ea typeface="+mj-ea"/>
              <a:cs typeface="+mj-ea"/>
              <a:sym typeface="宋体" panose="02010600030101010101" pitchFamily="2" charset="-122"/>
            </a:endParaRPr>
          </a:p>
        </p:txBody>
      </p:sp>
      <p:grpSp>
        <p:nvGrpSpPr>
          <p:cNvPr id="18" name="组合 17"/>
          <p:cNvGrpSpPr/>
          <p:nvPr/>
        </p:nvGrpSpPr>
        <p:grpSpPr>
          <a:xfrm>
            <a:off x="3152458" y="955358"/>
            <a:ext cx="7170737" cy="4635500"/>
            <a:chOff x="2379663" y="623888"/>
            <a:chExt cx="7170737" cy="4635500"/>
          </a:xfrm>
        </p:grpSpPr>
        <p:pic>
          <p:nvPicPr>
            <p:cNvPr id="10249" name="Picture 6" descr="云朵"/>
            <p:cNvPicPr>
              <a:picLocks noChangeAspect="1"/>
            </p:cNvPicPr>
            <p:nvPr/>
          </p:nvPicPr>
          <p:blipFill>
            <a:blip r:embed="rId1"/>
            <a:stretch>
              <a:fillRect/>
            </a:stretch>
          </p:blipFill>
          <p:spPr>
            <a:xfrm>
              <a:off x="2379663" y="623888"/>
              <a:ext cx="7170737" cy="4635500"/>
            </a:xfrm>
            <a:prstGeom prst="rect">
              <a:avLst/>
            </a:prstGeom>
            <a:noFill/>
            <a:ln w="9525">
              <a:noFill/>
            </a:ln>
          </p:spPr>
        </p:pic>
        <p:sp>
          <p:nvSpPr>
            <p:cNvPr id="10250" name="Text Box 7"/>
            <p:cNvSpPr txBox="1"/>
            <p:nvPr/>
          </p:nvSpPr>
          <p:spPr>
            <a:xfrm>
              <a:off x="4250839" y="1989138"/>
              <a:ext cx="4043362" cy="645160"/>
            </a:xfrm>
            <a:prstGeom prst="rect">
              <a:avLst/>
            </a:prstGeom>
            <a:noFill/>
            <a:ln w="9525">
              <a:noFill/>
            </a:ln>
          </p:spPr>
          <p:txBody>
            <a:bodyPr>
              <a:spAutoFit/>
            </a:bodyPr>
            <a:p>
              <a:pPr eaLnBrk="1" hangingPunct="1">
                <a:buFont typeface="Arial" panose="020B0604020202020204" pitchFamily="34" charset="0"/>
              </a:pPr>
              <a:r>
                <a:rPr lang="zh-CN" altLang="en-US" sz="3600" b="1" dirty="0">
                  <a:solidFill>
                    <a:schemeClr val="bg1"/>
                  </a:solidFill>
                  <a:latin typeface="Arial" panose="020B0604020202020204" pitchFamily="34" charset="0"/>
                  <a:ea typeface="黑体" panose="02010609060101010101" charset="-122"/>
                </a:rPr>
                <a:t>什么是盒子模型？</a:t>
              </a:r>
              <a:endParaRPr lang="zh-CN" altLang="en-US" sz="3600" b="1" dirty="0">
                <a:solidFill>
                  <a:schemeClr val="bg1"/>
                </a:solidFill>
                <a:latin typeface="Arial" panose="020B0604020202020204" pitchFamily="34" charset="0"/>
                <a:ea typeface="黑体" panose="02010609060101010101" charset="-122"/>
              </a:endParaRPr>
            </a:p>
          </p:txBody>
        </p:sp>
      </p:grpSp>
      <p:pic>
        <p:nvPicPr>
          <p:cNvPr id="21" name="Picture 8" descr="问小人"/>
          <p:cNvPicPr>
            <a:picLocks noChangeAspect="1"/>
          </p:cNvPicPr>
          <p:nvPr/>
        </p:nvPicPr>
        <p:blipFill>
          <a:blip r:embed="rId2"/>
          <a:stretch>
            <a:fillRect/>
          </a:stretch>
        </p:blipFill>
        <p:spPr>
          <a:xfrm>
            <a:off x="1481138" y="3121978"/>
            <a:ext cx="3411537" cy="3525837"/>
          </a:xfrm>
          <a:prstGeom prst="rect">
            <a:avLst/>
          </a:prstGeom>
          <a:noFill/>
          <a:ln w="9525">
            <a:noFill/>
          </a:ln>
        </p:spPr>
      </p:pic>
      <p:sp>
        <p:nvSpPr>
          <p:cNvPr id="4" name="灯片编号占位符 3"/>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spTree>
    <p:custDataLst>
      <p:tags r:id="rId3"/>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par>
                          <p:cTn id="12" fill="hold">
                            <p:stCondLst>
                              <p:cond delay="1500"/>
                            </p:stCondLst>
                            <p:childTnLst>
                              <p:par>
                                <p:cTn id="13" presetID="32" presetClass="emph" presetSubtype="0" fill="hold" nodeType="afterEffect">
                                  <p:stCondLst>
                                    <p:cond delay="0"/>
                                  </p:stCondLst>
                                  <p:childTnLst>
                                    <p:animRot by="120000">
                                      <p:cBhvr>
                                        <p:cTn id="14" dur="50" fill="hold">
                                          <p:stCondLst>
                                            <p:cond delay="0"/>
                                          </p:stCondLst>
                                        </p:cTn>
                                        <p:tgtEl>
                                          <p:spTgt spid="18"/>
                                        </p:tgtEl>
                                        <p:attrNameLst>
                                          <p:attrName>r</p:attrName>
                                        </p:attrNameLst>
                                      </p:cBhvr>
                                    </p:animRot>
                                    <p:animRot by="-240000">
                                      <p:cBhvr>
                                        <p:cTn id="15" dur="100" fill="hold">
                                          <p:stCondLst>
                                            <p:cond delay="100"/>
                                          </p:stCondLst>
                                        </p:cTn>
                                        <p:tgtEl>
                                          <p:spTgt spid="18"/>
                                        </p:tgtEl>
                                        <p:attrNameLst>
                                          <p:attrName>r</p:attrName>
                                        </p:attrNameLst>
                                      </p:cBhvr>
                                    </p:animRot>
                                    <p:animRot by="240000">
                                      <p:cBhvr>
                                        <p:cTn id="16" dur="100" fill="hold">
                                          <p:stCondLst>
                                            <p:cond delay="200"/>
                                          </p:stCondLst>
                                        </p:cTn>
                                        <p:tgtEl>
                                          <p:spTgt spid="18"/>
                                        </p:tgtEl>
                                        <p:attrNameLst>
                                          <p:attrName>r</p:attrName>
                                        </p:attrNameLst>
                                      </p:cBhvr>
                                    </p:animRot>
                                    <p:animRot by="-240000">
                                      <p:cBhvr>
                                        <p:cTn id="17" dur="100" fill="hold">
                                          <p:stCondLst>
                                            <p:cond delay="300"/>
                                          </p:stCondLst>
                                        </p:cTn>
                                        <p:tgtEl>
                                          <p:spTgt spid="18"/>
                                        </p:tgtEl>
                                        <p:attrNameLst>
                                          <p:attrName>r</p:attrName>
                                        </p:attrNameLst>
                                      </p:cBhvr>
                                    </p:animRot>
                                    <p:animRot by="120000">
                                      <p:cBhvr>
                                        <p:cTn id="18" dur="100" fill="hold">
                                          <p:stCondLst>
                                            <p:cond delay="4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8" name="矩形 23"/>
          <p:cNvSpPr/>
          <p:nvPr/>
        </p:nvSpPr>
        <p:spPr>
          <a:xfrm>
            <a:off x="4406900" y="1081088"/>
            <a:ext cx="6007100" cy="737235"/>
          </a:xfrm>
          <a:prstGeom prst="rect">
            <a:avLst/>
          </a:prstGeom>
          <a:noFill/>
          <a:ln w="9525">
            <a:noFill/>
          </a:ln>
        </p:spPr>
        <p:txBody>
          <a:bodyPr>
            <a:spAutoFit/>
          </a:bodyPr>
          <a:p>
            <a:pPr>
              <a:lnSpc>
                <a:spcPct val="150000"/>
              </a:lnSpc>
            </a:pPr>
            <a:r>
              <a:rPr lang="zh-CN" altLang="en-US" sz="2800" dirty="0">
                <a:solidFill>
                  <a:srgbClr val="1369B2"/>
                </a:solidFill>
                <a:latin typeface="微软雅黑" panose="020B0503020204020204" charset="-122"/>
                <a:ea typeface="微软雅黑" panose="020B0503020204020204" charset="-122"/>
              </a:rPr>
              <a:t>认识盒子模型</a:t>
            </a:r>
            <a:endParaRPr lang="zh-CN" altLang="en-US" sz="2800" dirty="0">
              <a:solidFill>
                <a:srgbClr val="1369B2"/>
              </a:solidFill>
              <a:latin typeface="微软雅黑" panose="020B0503020204020204" charset="-122"/>
              <a:ea typeface="微软雅黑" panose="020B0503020204020204" charset="-122"/>
            </a:endParaRPr>
          </a:p>
        </p:txBody>
      </p:sp>
      <p:sp>
        <p:nvSpPr>
          <p:cNvPr id="11270" name="Text Box 5"/>
          <p:cNvSpPr txBox="1"/>
          <p:nvPr/>
        </p:nvSpPr>
        <p:spPr>
          <a:xfrm>
            <a:off x="4864100" y="3560763"/>
            <a:ext cx="3376613" cy="368300"/>
          </a:xfrm>
          <a:prstGeom prst="rect">
            <a:avLst/>
          </a:prstGeom>
          <a:noFill/>
          <a:ln w="9525">
            <a:noFill/>
          </a:ln>
        </p:spPr>
        <p:txBody>
          <a:bodyPr>
            <a:spAutoFit/>
          </a:bodyPr>
          <a:p>
            <a:pPr eaLnBrk="1" hangingPunct="1">
              <a:buFont typeface="Arial" panose="020B0604020202020204" pitchFamily="34" charset="0"/>
            </a:pPr>
            <a:endParaRPr lang="zh-CN" altLang="en-US" dirty="0">
              <a:latin typeface="Arial" panose="020B0604020202020204" pitchFamily="34" charset="0"/>
            </a:endParaRPr>
          </a:p>
        </p:txBody>
      </p:sp>
      <p:sp>
        <p:nvSpPr>
          <p:cNvPr id="23" name="Text Box 6"/>
          <p:cNvSpPr txBox="1"/>
          <p:nvPr/>
        </p:nvSpPr>
        <p:spPr>
          <a:xfrm>
            <a:off x="4838700" y="3494088"/>
            <a:ext cx="2701925" cy="1014730"/>
          </a:xfrm>
          <a:prstGeom prst="rect">
            <a:avLst/>
          </a:prstGeom>
          <a:noFill/>
          <a:ln w="9525">
            <a:noFill/>
          </a:ln>
        </p:spPr>
        <p:txBody>
          <a:bodyPr>
            <a:spAutoFit/>
          </a:bodyPr>
          <a:p>
            <a:pPr eaLnBrk="1" hangingPunct="1">
              <a:buFont typeface="Arial" panose="020B0604020202020204" pitchFamily="34" charset="0"/>
            </a:pPr>
            <a:r>
              <a:rPr lang="zh-CN" altLang="en-US" sz="3600" b="1" dirty="0">
                <a:solidFill>
                  <a:srgbClr val="00ACE6"/>
                </a:solidFill>
                <a:latin typeface="微软雅黑" panose="020B0503020204020204" charset="-122"/>
                <a:ea typeface="微软雅黑" panose="020B0503020204020204" charset="-122"/>
              </a:rPr>
              <a:t>联想</a:t>
            </a:r>
            <a:r>
              <a:rPr lang="zh-CN" altLang="en-US" sz="2400" dirty="0">
                <a:latin typeface="微软雅黑" panose="020B0503020204020204" charset="-122"/>
                <a:ea typeface="微软雅黑" panose="020B0503020204020204" charset="-122"/>
              </a:rPr>
              <a:t>一下生活中常见的</a:t>
            </a:r>
            <a:r>
              <a:rPr lang="zh-CN" altLang="en-US" sz="2400" dirty="0">
                <a:solidFill>
                  <a:srgbClr val="00ACE6"/>
                </a:solidFill>
                <a:latin typeface="微软雅黑" panose="020B0503020204020204" charset="-122"/>
                <a:ea typeface="微软雅黑" panose="020B0503020204020204" charset="-122"/>
              </a:rPr>
              <a:t>盒子</a:t>
            </a:r>
            <a:r>
              <a:rPr lang="zh-CN" altLang="en-US" sz="2400" dirty="0">
                <a:latin typeface="微软雅黑" panose="020B0503020204020204" charset="-122"/>
                <a:ea typeface="微软雅黑" panose="020B0503020204020204" charset="-122"/>
              </a:rPr>
              <a:t>？</a:t>
            </a:r>
            <a:endParaRPr lang="zh-CN" altLang="en-US" sz="2400" dirty="0">
              <a:latin typeface="微软雅黑" panose="020B0503020204020204" charset="-122"/>
              <a:ea typeface="微软雅黑" panose="020B0503020204020204" charset="-122"/>
            </a:endParaRPr>
          </a:p>
        </p:txBody>
      </p:sp>
      <p:pic>
        <p:nvPicPr>
          <p:cNvPr id="24" name="Picture 8" descr="便当盒"/>
          <p:cNvPicPr>
            <a:picLocks noChangeAspect="1"/>
          </p:cNvPicPr>
          <p:nvPr/>
        </p:nvPicPr>
        <p:blipFill>
          <a:blip r:embed="rId1"/>
          <a:stretch>
            <a:fillRect/>
          </a:stretch>
        </p:blipFill>
        <p:spPr>
          <a:xfrm>
            <a:off x="2486025" y="3548063"/>
            <a:ext cx="1279525" cy="965200"/>
          </a:xfrm>
          <a:prstGeom prst="rect">
            <a:avLst/>
          </a:prstGeom>
          <a:noFill/>
          <a:ln w="9525">
            <a:noFill/>
          </a:ln>
        </p:spPr>
      </p:pic>
      <p:sp>
        <p:nvSpPr>
          <p:cNvPr id="25" name="虚尾箭头 28"/>
          <p:cNvSpPr/>
          <p:nvPr/>
        </p:nvSpPr>
        <p:spPr>
          <a:xfrm rot="5400000">
            <a:off x="5834063" y="4646613"/>
            <a:ext cx="619125" cy="673100"/>
          </a:xfrm>
          <a:custGeom>
            <a:avLst/>
            <a:gdLst>
              <a:gd name="txL" fmla="*/ 3375 w 21600"/>
              <a:gd name="txT" fmla="*/ 5400 h 21600"/>
              <a:gd name="txR" fmla="*/ 16693 w 21600"/>
              <a:gd name="txB" fmla="*/ 16200 h 21600"/>
            </a:gdLst>
            <a:ahLst/>
            <a:cxnLst>
              <a:cxn ang="17694720">
                <a:pos x="2147483647" y="0"/>
              </a:cxn>
              <a:cxn ang="11796480">
                <a:pos x="0" y="2147483647"/>
              </a:cxn>
              <a:cxn ang="5898240">
                <a:pos x="2147483647" y="2147483647"/>
              </a:cxn>
              <a:cxn ang="0">
                <a:pos x="2147483647" y="2147483647"/>
              </a:cxn>
            </a:cxnLst>
            <a:rect l="txL" t="txT" r="txR" b="txB"/>
            <a:pathLst>
              <a:path w="21600" h="21600">
                <a:moveTo>
                  <a:pt x="11786" y="0"/>
                </a:moveTo>
                <a:lnTo>
                  <a:pt x="11786" y="5400"/>
                </a:lnTo>
                <a:lnTo>
                  <a:pt x="3375" y="5400"/>
                </a:lnTo>
                <a:lnTo>
                  <a:pt x="3375" y="16200"/>
                </a:lnTo>
                <a:lnTo>
                  <a:pt x="11786" y="16200"/>
                </a:lnTo>
                <a:lnTo>
                  <a:pt x="11786" y="21600"/>
                </a:lnTo>
                <a:lnTo>
                  <a:pt x="21600" y="10800"/>
                </a:lnTo>
                <a:lnTo>
                  <a:pt x="11786"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ACE6">
              <a:alpha val="100000"/>
            </a:srgbClr>
          </a:solidFill>
          <a:ln w="19050" cap="flat" cmpd="sng">
            <a:solidFill>
              <a:srgbClr val="00ACE6">
                <a:alpha val="100000"/>
              </a:srgbClr>
            </a:solidFill>
            <a:prstDash val="solid"/>
            <a:miter lim="800000"/>
            <a:headEnd type="none" w="med" len="med"/>
            <a:tailEnd type="none" w="med" len="med"/>
          </a:ln>
        </p:spPr>
        <p:txBody>
          <a:bodyPr/>
          <a:p>
            <a:endParaRPr lang="zh-CN" altLang="en-US"/>
          </a:p>
        </p:txBody>
      </p:sp>
      <p:pic>
        <p:nvPicPr>
          <p:cNvPr id="26" name="Picture 10" descr="D:\幻灯片\图片\盒子2.png盒子2"/>
          <p:cNvPicPr>
            <a:picLocks noChangeAspect="1" noChangeArrowheads="1"/>
          </p:cNvPicPr>
          <p:nvPr/>
        </p:nvPicPr>
        <p:blipFill>
          <a:blip r:embed="rId2"/>
          <a:srcRect/>
          <a:stretch>
            <a:fillRect/>
          </a:stretch>
        </p:blipFill>
        <p:spPr bwMode="auto">
          <a:xfrm>
            <a:off x="4340225" y="2266950"/>
            <a:ext cx="1109663" cy="1030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7" name="Picture 11" descr="D:\幻灯片\图片\盒子3.png盒子3"/>
          <p:cNvPicPr>
            <a:picLocks noChangeAspect="1" noChangeArrowheads="1"/>
          </p:cNvPicPr>
          <p:nvPr/>
        </p:nvPicPr>
        <p:blipFill>
          <a:blip r:embed="rId3"/>
          <a:srcRect/>
          <a:stretch>
            <a:fillRect/>
          </a:stretch>
        </p:blipFill>
        <p:spPr bwMode="auto">
          <a:xfrm>
            <a:off x="6748463" y="2293938"/>
            <a:ext cx="1038225"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1276" name="Text Box 14"/>
          <p:cNvSpPr txBox="1"/>
          <p:nvPr/>
        </p:nvSpPr>
        <p:spPr>
          <a:xfrm>
            <a:off x="4833938" y="5711825"/>
            <a:ext cx="3001962" cy="368300"/>
          </a:xfrm>
          <a:prstGeom prst="rect">
            <a:avLst/>
          </a:prstGeom>
          <a:noFill/>
          <a:ln w="9525">
            <a:noFill/>
          </a:ln>
        </p:spPr>
        <p:txBody>
          <a:bodyPr>
            <a:spAutoFit/>
          </a:bodyPr>
          <a:p>
            <a:pPr eaLnBrk="1" hangingPunct="1">
              <a:buFont typeface="Arial" panose="020B0604020202020204" pitchFamily="34" charset="0"/>
            </a:pPr>
            <a:endParaRPr lang="zh-CN" altLang="en-US" dirty="0">
              <a:latin typeface="Arial" panose="020B0604020202020204" pitchFamily="34" charset="0"/>
            </a:endParaRPr>
          </a:p>
        </p:txBody>
      </p:sp>
      <p:grpSp>
        <p:nvGrpSpPr>
          <p:cNvPr id="29" name="组合 28"/>
          <p:cNvGrpSpPr/>
          <p:nvPr/>
        </p:nvGrpSpPr>
        <p:grpSpPr>
          <a:xfrm>
            <a:off x="4818063" y="5538788"/>
            <a:ext cx="2685415" cy="521970"/>
            <a:chOff x="3306763" y="4814888"/>
            <a:chExt cx="2685415" cy="521970"/>
          </a:xfrm>
        </p:grpSpPr>
        <p:sp>
          <p:nvSpPr>
            <p:cNvPr id="30" name="Rectangle 13"/>
            <p:cNvSpPr>
              <a:spLocks noChangeArrowheads="1"/>
            </p:cNvSpPr>
            <p:nvPr/>
          </p:nvSpPr>
          <p:spPr bwMode="auto">
            <a:xfrm>
              <a:off x="4432141" y="4885532"/>
              <a:ext cx="309880" cy="368300"/>
            </a:xfrm>
            <a:prstGeom prst="rect">
              <a:avLst/>
            </a:prstGeom>
            <a:gradFill rotWithShape="0">
              <a:gsLst>
                <a:gs pos="0">
                  <a:schemeClr val="bg1"/>
                </a:gs>
                <a:gs pos="50000">
                  <a:srgbClr val="00ACE6">
                    <a:alpha val="84000"/>
                  </a:srgbClr>
                </a:gs>
                <a:gs pos="100000">
                  <a:schemeClr val="bg1"/>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1281" name="Text Box 15"/>
            <p:cNvSpPr txBox="1"/>
            <p:nvPr/>
          </p:nvSpPr>
          <p:spPr>
            <a:xfrm>
              <a:off x="3306763" y="4814888"/>
              <a:ext cx="2685415" cy="521970"/>
            </a:xfrm>
            <a:prstGeom prst="rect">
              <a:avLst/>
            </a:prstGeom>
            <a:noFill/>
            <a:ln w="9525">
              <a:noFill/>
            </a:ln>
          </p:spPr>
          <p:txBody>
            <a:bodyPr wrap="none">
              <a:spAutoFit/>
            </a:bodyPr>
            <a:p>
              <a:pPr eaLnBrk="1" hangingPunct="1">
                <a:buFont typeface="Arial" panose="020B0604020202020204" pitchFamily="34" charset="0"/>
              </a:pPr>
              <a:r>
                <a:rPr lang="zh-CN" altLang="en-US" sz="2800" b="1" dirty="0">
                  <a:solidFill>
                    <a:srgbClr val="FFFF00"/>
                  </a:solidFill>
                  <a:latin typeface="Arial" panose="020B0604020202020204" pitchFamily="34" charset="0"/>
                  <a:ea typeface="黑体" panose="02010609060101010101" charset="-122"/>
                </a:rPr>
                <a:t>它们的共同特点</a:t>
              </a:r>
              <a:endParaRPr lang="zh-CN" altLang="en-US" sz="2800" b="1" dirty="0">
                <a:solidFill>
                  <a:srgbClr val="FFFF00"/>
                </a:solidFill>
                <a:latin typeface="Arial" panose="020B0604020202020204" pitchFamily="34" charset="0"/>
                <a:ea typeface="黑体" panose="02010609060101010101" charset="-122"/>
              </a:endParaRPr>
            </a:p>
          </p:txBody>
        </p:sp>
      </p:grpSp>
      <p:pic>
        <p:nvPicPr>
          <p:cNvPr id="32" name="图片 31"/>
          <p:cNvPicPr>
            <a:picLocks noChangeAspect="1"/>
          </p:cNvPicPr>
          <p:nvPr/>
        </p:nvPicPr>
        <p:blipFill>
          <a:blip r:embed="rId4"/>
          <a:stretch>
            <a:fillRect/>
          </a:stretch>
        </p:blipFill>
        <p:spPr>
          <a:xfrm>
            <a:off x="8374063" y="3460750"/>
            <a:ext cx="968375" cy="1157288"/>
          </a:xfrm>
          <a:prstGeom prst="rect">
            <a:avLst/>
          </a:prstGeom>
          <a:noFill/>
          <a:ln w="9525">
            <a:noFill/>
          </a:ln>
        </p:spPr>
      </p:pic>
      <p:sp>
        <p:nvSpPr>
          <p:cNvPr id="4" name="灯片编号占位符 3"/>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spTree>
    <p:custDataLst>
      <p:tags r:id="rId5"/>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1000"/>
                                        <p:tgtEl>
                                          <p:spTgt spid="26"/>
                                        </p:tgtEl>
                                      </p:cBhvr>
                                    </p:animEffect>
                                    <p:anim calcmode="lin" valueType="num">
                                      <p:cBhvr>
                                        <p:cTn id="19" dur="1000" fill="hold"/>
                                        <p:tgtEl>
                                          <p:spTgt spid="26"/>
                                        </p:tgtEl>
                                        <p:attrNameLst>
                                          <p:attrName>ppt_x</p:attrName>
                                        </p:attrNameLst>
                                      </p:cBhvr>
                                      <p:tavLst>
                                        <p:tav tm="0">
                                          <p:val>
                                            <p:strVal val="#ppt_x"/>
                                          </p:val>
                                        </p:tav>
                                        <p:tav tm="100000">
                                          <p:val>
                                            <p:strVal val="#ppt_x"/>
                                          </p:val>
                                        </p:tav>
                                      </p:tavLst>
                                    </p:anim>
                                    <p:anim calcmode="lin" valueType="num">
                                      <p:cBhvr>
                                        <p:cTn id="20" dur="1000" fill="hold"/>
                                        <p:tgtEl>
                                          <p:spTgt spid="26"/>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anim calcmode="lin" valueType="num">
                                      <p:cBhvr>
                                        <p:cTn id="25" dur="1000" fill="hold"/>
                                        <p:tgtEl>
                                          <p:spTgt spid="27"/>
                                        </p:tgtEl>
                                        <p:attrNameLst>
                                          <p:attrName>ppt_x</p:attrName>
                                        </p:attrNameLst>
                                      </p:cBhvr>
                                      <p:tavLst>
                                        <p:tav tm="0">
                                          <p:val>
                                            <p:strVal val="#ppt_x"/>
                                          </p:val>
                                        </p:tav>
                                        <p:tav tm="100000">
                                          <p:val>
                                            <p:strVal val="#ppt_x"/>
                                          </p:val>
                                        </p:tav>
                                      </p:tavLst>
                                    </p:anim>
                                    <p:anim calcmode="lin" valueType="num">
                                      <p:cBhvr>
                                        <p:cTn id="26" dur="1000" fill="hold"/>
                                        <p:tgtEl>
                                          <p:spTgt spid="27"/>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1000"/>
                                        <p:tgtEl>
                                          <p:spTgt spid="32"/>
                                        </p:tgtEl>
                                      </p:cBhvr>
                                    </p:animEffect>
                                    <p:anim calcmode="lin" valueType="num">
                                      <p:cBhvr>
                                        <p:cTn id="31" dur="1000" fill="hold"/>
                                        <p:tgtEl>
                                          <p:spTgt spid="32"/>
                                        </p:tgtEl>
                                        <p:attrNameLst>
                                          <p:attrName>ppt_x</p:attrName>
                                        </p:attrNameLst>
                                      </p:cBhvr>
                                      <p:tavLst>
                                        <p:tav tm="0">
                                          <p:val>
                                            <p:strVal val="#ppt_x"/>
                                          </p:val>
                                        </p:tav>
                                        <p:tav tm="100000">
                                          <p:val>
                                            <p:strVal val="#ppt_x"/>
                                          </p:val>
                                        </p:tav>
                                      </p:tavLst>
                                    </p:anim>
                                    <p:anim calcmode="lin" valueType="num">
                                      <p:cBhvr>
                                        <p:cTn id="3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up)">
                                      <p:cBhvr>
                                        <p:cTn id="37" dur="500"/>
                                        <p:tgtEl>
                                          <p:spTgt spid="25"/>
                                        </p:tgtEl>
                                      </p:cBhvr>
                                    </p:animEffect>
                                  </p:childTnLst>
                                </p:cTn>
                              </p:par>
                            </p:childTnLst>
                          </p:cTn>
                        </p:par>
                        <p:par>
                          <p:cTn id="38" fill="hold">
                            <p:stCondLst>
                              <p:cond delay="500"/>
                            </p:stCondLst>
                            <p:childTnLst>
                              <p:par>
                                <p:cTn id="39" presetID="22" presetClass="entr" presetSubtype="1" fill="hold"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up)">
                                      <p:cBhvr>
                                        <p:cTn id="4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45440"/>
            <a:ext cx="1586865" cy="523240"/>
          </a:xfrm>
        </p:spPr>
        <p:txBody>
          <a:bodyPr>
            <a:normAutofit fontScale="90000"/>
          </a:bodyPr>
          <a:lstStyle/>
          <a:p>
            <a:r>
              <a:rPr lang="zh-CN" altLang="en-US" smtClean="0"/>
              <a:t>边框</a:t>
            </a:r>
            <a:endParaRPr lang="zh-CN" altLang="en-US" dirty="0"/>
          </a:p>
        </p:txBody>
      </p:sp>
      <p:sp>
        <p:nvSpPr>
          <p:cNvPr id="3" name="内容占位符 2"/>
          <p:cNvSpPr>
            <a:spLocks noGrp="1"/>
          </p:cNvSpPr>
          <p:nvPr>
            <p:ph idx="1"/>
          </p:nvPr>
        </p:nvSpPr>
        <p:spPr/>
        <p:txBody>
          <a:bodyPr/>
          <a:lstStyle/>
          <a:p>
            <a:r>
              <a:rPr lang="zh-CN" altLang="en-US" smtClean="0"/>
              <a:t>边框</a:t>
            </a:r>
            <a:endParaRPr lang="en-US" altLang="zh-CN" smtClean="0"/>
          </a:p>
          <a:p>
            <a:pPr lvl="1"/>
            <a:r>
              <a:rPr lang="en-US" altLang="zh-CN" smtClean="0"/>
              <a:t>border-color</a:t>
            </a:r>
            <a:endParaRPr lang="en-US" altLang="zh-CN" smtClean="0"/>
          </a:p>
          <a:p>
            <a:pPr lvl="1"/>
            <a:r>
              <a:rPr lang="en-US" altLang="zh-CN" smtClean="0"/>
              <a:t>border-width</a:t>
            </a:r>
            <a:endParaRPr lang="en-US" altLang="zh-CN" smtClean="0"/>
          </a:p>
          <a:p>
            <a:pPr lvl="1"/>
            <a:r>
              <a:rPr lang="en-US" altLang="zh-CN" smtClean="0"/>
              <a:t>border-style</a:t>
            </a:r>
            <a:endParaRPr lang="zh-CN" altLang="en-US" dirty="0"/>
          </a:p>
        </p:txBody>
      </p:sp>
      <p:graphicFrame>
        <p:nvGraphicFramePr>
          <p:cNvPr id="5" name="表格 4"/>
          <p:cNvGraphicFramePr>
            <a:graphicFrameLocks noGrp="1"/>
          </p:cNvGraphicFramePr>
          <p:nvPr/>
        </p:nvGraphicFramePr>
        <p:xfrm>
          <a:off x="1952596" y="2143116"/>
          <a:ext cx="8429625" cy="4500245"/>
        </p:xfrm>
        <a:graphic>
          <a:graphicData uri="http://schemas.openxmlformats.org/drawingml/2006/table">
            <a:tbl>
              <a:tblPr/>
              <a:tblGrid>
                <a:gridCol w="2143125"/>
                <a:gridCol w="2786380"/>
                <a:gridCol w="3500120"/>
              </a:tblGrid>
              <a:tr h="410845">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zh-CN" altLang="zh-CN" sz="1600" b="1" u="none" strike="noStrike" kern="1200" cap="none" normalizeH="0" baseline="0" dirty="0" smtClean="0">
                          <a:ln>
                            <a:noFill/>
                          </a:ln>
                          <a:solidFill>
                            <a:schemeClr val="bg1"/>
                          </a:solidFill>
                          <a:effectLst/>
                          <a:latin typeface="+mn-lt"/>
                          <a:ea typeface="+mn-ea"/>
                          <a:cs typeface="+mn-cs"/>
                        </a:rPr>
                        <a:t>属性</a:t>
                      </a:r>
                      <a:endParaRPr kumimoji="0" lang="zh-CN" altLang="zh-CN" sz="1600" b="1" u="none" strike="noStrike" kern="1200" cap="none" normalizeH="0" baseline="0" dirty="0" smtClean="0">
                        <a:ln>
                          <a:noFill/>
                        </a:ln>
                        <a:solidFill>
                          <a:schemeClr val="bg1"/>
                        </a:solidFill>
                        <a:effectLst/>
                        <a:latin typeface="+mn-lt"/>
                        <a:ea typeface="+mn-ea"/>
                        <a:cs typeface="+mn-cs"/>
                      </a:endParaRPr>
                    </a:p>
                  </a:txBody>
                  <a:tcPr marL="68580" marR="68580" marT="0"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zh-CN" altLang="zh-CN" sz="1600" b="1" u="none" strike="noStrike" kern="1200" cap="none" normalizeH="0" baseline="0" dirty="0" smtClean="0">
                          <a:ln>
                            <a:noFill/>
                          </a:ln>
                          <a:solidFill>
                            <a:schemeClr val="bg1"/>
                          </a:solidFill>
                          <a:effectLst/>
                          <a:latin typeface="+mn-lt"/>
                          <a:ea typeface="+mn-ea"/>
                          <a:cs typeface="+mn-cs"/>
                        </a:rPr>
                        <a:t>说明</a:t>
                      </a:r>
                      <a:endParaRPr kumimoji="0" lang="zh-CN" altLang="zh-CN" sz="1600" b="1" u="none" strike="noStrike" kern="1200" cap="none" normalizeH="0" baseline="0" dirty="0" smtClean="0">
                        <a:ln>
                          <a:noFill/>
                        </a:ln>
                        <a:solidFill>
                          <a:schemeClr val="bg1"/>
                        </a:solidFill>
                        <a:effectLst/>
                        <a:latin typeface="+mn-lt"/>
                        <a:ea typeface="+mn-ea"/>
                        <a:cs typeface="+mn-cs"/>
                      </a:endParaRPr>
                    </a:p>
                  </a:txBody>
                  <a:tcPr marL="68580" marR="68580" marT="0"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zh-CN" altLang="zh-CN" sz="1600" b="1" u="none" strike="noStrike" kern="1200" cap="none" normalizeH="0" baseline="0" dirty="0" smtClean="0">
                          <a:ln>
                            <a:noFill/>
                          </a:ln>
                          <a:solidFill>
                            <a:schemeClr val="bg1"/>
                          </a:solidFill>
                          <a:effectLst/>
                          <a:latin typeface="+mn-lt"/>
                          <a:ea typeface="+mn-ea"/>
                          <a:cs typeface="+mn-cs"/>
                        </a:rPr>
                        <a:t>示例</a:t>
                      </a:r>
                      <a:endParaRPr kumimoji="0" lang="zh-CN" altLang="zh-CN" sz="1600" b="1" u="none" strike="noStrike" kern="1200" cap="none" normalizeH="0" baseline="0" dirty="0" smtClean="0">
                        <a:ln>
                          <a:noFill/>
                        </a:ln>
                        <a:solidFill>
                          <a:schemeClr val="bg1"/>
                        </a:solidFill>
                        <a:effectLst/>
                        <a:latin typeface="+mn-lt"/>
                        <a:ea typeface="+mn-ea"/>
                        <a:cs typeface="+mn-cs"/>
                      </a:endParaRPr>
                    </a:p>
                  </a:txBody>
                  <a:tcPr marL="68580" marR="68580" marT="0"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r>
              <a:tr h="37528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altLang="zh-CN" sz="1600" b="1" u="none" strike="noStrike" kern="1200" cap="none" normalizeH="0" baseline="0" dirty="0" smtClean="0">
                          <a:ln>
                            <a:noFill/>
                          </a:ln>
                          <a:solidFill>
                            <a:schemeClr val="dk1"/>
                          </a:solidFill>
                          <a:effectLst/>
                          <a:latin typeface="+mn-lt"/>
                          <a:ea typeface="+mn-ea"/>
                          <a:cs typeface="+mn-cs"/>
                        </a:rPr>
                        <a:t>border-top-color </a:t>
                      </a:r>
                      <a:endParaRPr kumimoji="0" lang="zh-CN" altLang="zh-CN" sz="1600" b="1" u="none" strike="noStrike" kern="1200" cap="none" normalizeH="0" baseline="0" dirty="0" smtClean="0">
                        <a:ln>
                          <a:noFill/>
                        </a:ln>
                        <a:solidFill>
                          <a:schemeClr val="dk1"/>
                        </a:solidFill>
                        <a:effectLst/>
                        <a:latin typeface="+mn-lt"/>
                        <a:ea typeface="+mn-ea"/>
                        <a:cs typeface="+mn-cs"/>
                      </a:endParaRPr>
                    </a:p>
                  </a:txBody>
                  <a:tcPr marL="68580" marR="68580" marT="0"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3E2F7"/>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zh-CN" altLang="zh-CN" sz="1600" b="1" u="none" strike="noStrike" kern="1200" cap="none" normalizeH="0" baseline="0" dirty="0" smtClean="0">
                          <a:ln>
                            <a:noFill/>
                          </a:ln>
                          <a:solidFill>
                            <a:schemeClr val="dk1"/>
                          </a:solidFill>
                          <a:effectLst/>
                          <a:latin typeface="+mn-lt"/>
                          <a:ea typeface="+mn-ea"/>
                          <a:cs typeface="+mn-cs"/>
                        </a:rPr>
                        <a:t>上边框颜色</a:t>
                      </a:r>
                      <a:endParaRPr kumimoji="0" lang="zh-CN" altLang="zh-CN" sz="1600" b="1" u="none" strike="noStrike" kern="1200" cap="none" normalizeH="0" baseline="0" dirty="0" smtClean="0">
                        <a:ln>
                          <a:noFill/>
                        </a:ln>
                        <a:solidFill>
                          <a:schemeClr val="dk1"/>
                        </a:solidFill>
                        <a:effectLst/>
                        <a:latin typeface="+mn-lt"/>
                        <a:ea typeface="+mn-ea"/>
                        <a:cs typeface="+mn-cs"/>
                      </a:endParaRPr>
                    </a:p>
                  </a:txBody>
                  <a:tcPr marL="68580" marR="68580" marT="0"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3E2F7"/>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altLang="zh-CN" sz="1600" b="1" u="none" strike="noStrike" kern="1200" cap="none" normalizeH="0" baseline="0" dirty="0" smtClean="0">
                          <a:ln>
                            <a:noFill/>
                          </a:ln>
                          <a:solidFill>
                            <a:schemeClr val="dk1"/>
                          </a:solidFill>
                          <a:effectLst/>
                          <a:latin typeface="+mn-lt"/>
                          <a:ea typeface="+mn-ea"/>
                          <a:cs typeface="+mn-cs"/>
                        </a:rPr>
                        <a:t>border-top-color:#369; </a:t>
                      </a:r>
                      <a:endParaRPr kumimoji="0" lang="zh-CN" altLang="zh-CN" sz="1600" b="1" u="none" strike="noStrike" kern="1200" cap="none" normalizeH="0" baseline="0" dirty="0" smtClean="0">
                        <a:ln>
                          <a:noFill/>
                        </a:ln>
                        <a:solidFill>
                          <a:schemeClr val="dk1"/>
                        </a:solidFill>
                        <a:effectLst/>
                        <a:latin typeface="+mn-lt"/>
                        <a:ea typeface="+mn-ea"/>
                        <a:cs typeface="+mn-cs"/>
                      </a:endParaRPr>
                    </a:p>
                  </a:txBody>
                  <a:tcPr marL="68580" marR="68580" marT="0"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3E2F7"/>
                    </a:solidFill>
                  </a:tcPr>
                </a:tc>
              </a:tr>
              <a:tr h="42862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altLang="zh-CN" sz="1600" b="1" u="none" strike="noStrike" kern="1200" cap="none" normalizeH="0" baseline="0" dirty="0" smtClean="0">
                          <a:ln>
                            <a:noFill/>
                          </a:ln>
                          <a:solidFill>
                            <a:schemeClr val="dk1"/>
                          </a:solidFill>
                          <a:effectLst/>
                          <a:latin typeface="+mn-lt"/>
                          <a:ea typeface="+mn-ea"/>
                          <a:cs typeface="+mn-cs"/>
                        </a:rPr>
                        <a:t>border-right-color</a:t>
                      </a:r>
                      <a:endParaRPr kumimoji="0" lang="zh-CN" altLang="zh-CN" sz="1600" b="1" u="none" strike="noStrike" kern="1200" cap="none" normalizeH="0" baseline="0" dirty="0" smtClean="0">
                        <a:ln>
                          <a:noFill/>
                        </a:ln>
                        <a:solidFill>
                          <a:schemeClr val="dk1"/>
                        </a:solidFill>
                        <a:effectLst/>
                        <a:latin typeface="+mn-lt"/>
                        <a:ea typeface="+mn-ea"/>
                        <a:cs typeface="+mn-cs"/>
                      </a:endParaRPr>
                    </a:p>
                  </a:txBody>
                  <a:tcPr marL="68580" marR="68580" marT="0"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AF1FB"/>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zh-CN" altLang="zh-CN" sz="1600" b="1" u="none" strike="noStrike" kern="1200" cap="none" normalizeH="0" baseline="0" dirty="0" smtClean="0">
                          <a:ln>
                            <a:noFill/>
                          </a:ln>
                          <a:solidFill>
                            <a:schemeClr val="dk1"/>
                          </a:solidFill>
                          <a:effectLst/>
                          <a:latin typeface="+mn-lt"/>
                          <a:ea typeface="+mn-ea"/>
                          <a:cs typeface="+mn-cs"/>
                        </a:rPr>
                        <a:t>右边框颜色</a:t>
                      </a:r>
                      <a:endParaRPr kumimoji="0" lang="zh-CN" altLang="zh-CN" sz="1600" b="1" u="none" strike="noStrike" kern="1200" cap="none" normalizeH="0" baseline="0" dirty="0" smtClean="0">
                        <a:ln>
                          <a:noFill/>
                        </a:ln>
                        <a:solidFill>
                          <a:schemeClr val="dk1"/>
                        </a:solidFill>
                        <a:effectLst/>
                        <a:latin typeface="+mn-lt"/>
                        <a:ea typeface="+mn-ea"/>
                        <a:cs typeface="+mn-cs"/>
                      </a:endParaRPr>
                    </a:p>
                  </a:txBody>
                  <a:tcPr marL="68580" marR="68580" marT="0"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AF1FB"/>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altLang="zh-CN" sz="1600" b="1" u="none" strike="noStrike" kern="1200" cap="none" normalizeH="0" baseline="0" dirty="0" smtClean="0">
                          <a:ln>
                            <a:noFill/>
                          </a:ln>
                          <a:solidFill>
                            <a:schemeClr val="dk1"/>
                          </a:solidFill>
                          <a:effectLst/>
                          <a:latin typeface="+mn-lt"/>
                          <a:ea typeface="+mn-ea"/>
                          <a:cs typeface="+mn-cs"/>
                        </a:rPr>
                        <a:t>border-right-color:#369; </a:t>
                      </a:r>
                      <a:endParaRPr kumimoji="0" lang="zh-CN" altLang="zh-CN" sz="1600" b="1" u="none" strike="noStrike" kern="1200" cap="none" normalizeH="0" baseline="0" dirty="0" smtClean="0">
                        <a:ln>
                          <a:noFill/>
                        </a:ln>
                        <a:solidFill>
                          <a:schemeClr val="dk1"/>
                        </a:solidFill>
                        <a:effectLst/>
                        <a:latin typeface="+mn-lt"/>
                        <a:ea typeface="+mn-ea"/>
                        <a:cs typeface="+mn-cs"/>
                      </a:endParaRPr>
                    </a:p>
                  </a:txBody>
                  <a:tcPr marL="68580" marR="68580" marT="0"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AF1FB"/>
                    </a:solidFill>
                  </a:tcPr>
                </a:tc>
              </a:tr>
              <a:tr h="35687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altLang="zh-CN" sz="1600" b="1" u="none" strike="noStrike" kern="1200" cap="none" normalizeH="0" baseline="0" dirty="0" smtClean="0">
                          <a:ln>
                            <a:noFill/>
                          </a:ln>
                          <a:solidFill>
                            <a:schemeClr val="dk1"/>
                          </a:solidFill>
                          <a:effectLst/>
                          <a:latin typeface="+mn-lt"/>
                          <a:ea typeface="+mn-ea"/>
                          <a:cs typeface="+mn-cs"/>
                        </a:rPr>
                        <a:t>border-bottom-color</a:t>
                      </a:r>
                      <a:endParaRPr kumimoji="0" lang="zh-CN" altLang="zh-CN" sz="1600" b="1" u="none" strike="noStrike" kern="1200" cap="none" normalizeH="0" baseline="0" dirty="0" smtClean="0">
                        <a:ln>
                          <a:noFill/>
                        </a:ln>
                        <a:solidFill>
                          <a:schemeClr val="dk1"/>
                        </a:solidFill>
                        <a:effectLst/>
                        <a:latin typeface="+mn-lt"/>
                        <a:ea typeface="+mn-ea"/>
                        <a:cs typeface="+mn-cs"/>
                      </a:endParaRPr>
                    </a:p>
                  </a:txBody>
                  <a:tcPr marL="68580" marR="68580" marT="0"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3E2F7"/>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zh-CN" altLang="zh-CN" sz="1600" b="1" u="none" strike="noStrike" kern="1200" cap="none" normalizeH="0" baseline="0" dirty="0" smtClean="0">
                          <a:ln>
                            <a:noFill/>
                          </a:ln>
                          <a:solidFill>
                            <a:schemeClr val="dk1"/>
                          </a:solidFill>
                          <a:effectLst/>
                          <a:latin typeface="+mn-lt"/>
                          <a:ea typeface="+mn-ea"/>
                          <a:cs typeface="+mn-cs"/>
                        </a:rPr>
                        <a:t>下边框颜色</a:t>
                      </a:r>
                      <a:endParaRPr kumimoji="0" lang="zh-CN" altLang="zh-CN" sz="1600" b="1" u="none" strike="noStrike" kern="1200" cap="none" normalizeH="0" baseline="0" dirty="0" smtClean="0">
                        <a:ln>
                          <a:noFill/>
                        </a:ln>
                        <a:solidFill>
                          <a:schemeClr val="dk1"/>
                        </a:solidFill>
                        <a:effectLst/>
                        <a:latin typeface="+mn-lt"/>
                        <a:ea typeface="+mn-ea"/>
                        <a:cs typeface="+mn-cs"/>
                      </a:endParaRPr>
                    </a:p>
                  </a:txBody>
                  <a:tcPr marL="68580" marR="68580" marT="0"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3E2F7"/>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altLang="zh-CN" sz="1600" b="1" u="none" strike="noStrike" kern="1200" cap="none" normalizeH="0" baseline="0" dirty="0" smtClean="0">
                          <a:ln>
                            <a:noFill/>
                          </a:ln>
                          <a:solidFill>
                            <a:schemeClr val="dk1"/>
                          </a:solidFill>
                          <a:effectLst/>
                          <a:latin typeface="+mn-lt"/>
                          <a:ea typeface="+mn-ea"/>
                          <a:cs typeface="+mn-cs"/>
                        </a:rPr>
                        <a:t>border-bottom-color:#fae45b; </a:t>
                      </a:r>
                      <a:endParaRPr kumimoji="0" lang="zh-CN" altLang="zh-CN" sz="1600" b="1" u="none" strike="noStrike" kern="1200" cap="none" normalizeH="0" baseline="0" dirty="0" smtClean="0">
                        <a:ln>
                          <a:noFill/>
                        </a:ln>
                        <a:solidFill>
                          <a:schemeClr val="dk1"/>
                        </a:solidFill>
                        <a:effectLst/>
                        <a:latin typeface="+mn-lt"/>
                        <a:ea typeface="+mn-ea"/>
                        <a:cs typeface="+mn-cs"/>
                      </a:endParaRPr>
                    </a:p>
                  </a:txBody>
                  <a:tcPr marL="68580" marR="68580" marT="0"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3E2F7"/>
                    </a:solidFill>
                  </a:tcPr>
                </a:tc>
              </a:tr>
              <a:tr h="35750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altLang="zh-CN" sz="1600" b="1" u="none" strike="noStrike" kern="1200" cap="none" normalizeH="0" baseline="0" dirty="0" smtClean="0">
                          <a:ln>
                            <a:noFill/>
                          </a:ln>
                          <a:solidFill>
                            <a:schemeClr val="dk1"/>
                          </a:solidFill>
                          <a:effectLst/>
                          <a:latin typeface="+mn-lt"/>
                          <a:ea typeface="+mn-ea"/>
                          <a:cs typeface="+mn-cs"/>
                        </a:rPr>
                        <a:t>border-left-color</a:t>
                      </a:r>
                      <a:endParaRPr kumimoji="0" lang="zh-CN" altLang="zh-CN" sz="1600" b="1" u="none" strike="noStrike" kern="1200" cap="none" normalizeH="0" baseline="0" dirty="0" smtClean="0">
                        <a:ln>
                          <a:noFill/>
                        </a:ln>
                        <a:solidFill>
                          <a:schemeClr val="dk1"/>
                        </a:solidFill>
                        <a:effectLst/>
                        <a:latin typeface="+mn-lt"/>
                        <a:ea typeface="+mn-ea"/>
                        <a:cs typeface="+mn-cs"/>
                      </a:endParaRPr>
                    </a:p>
                  </a:txBody>
                  <a:tcPr marL="68580" marR="68580" marT="0"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AF1FB"/>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zh-CN" altLang="zh-CN" sz="1600" b="1" u="none" strike="noStrike" kern="1200" cap="none" normalizeH="0" baseline="0" dirty="0" smtClean="0">
                          <a:ln>
                            <a:noFill/>
                          </a:ln>
                          <a:solidFill>
                            <a:schemeClr val="dk1"/>
                          </a:solidFill>
                          <a:effectLst/>
                          <a:latin typeface="+mn-lt"/>
                          <a:ea typeface="+mn-ea"/>
                          <a:cs typeface="+mn-cs"/>
                        </a:rPr>
                        <a:t>左边框颜色</a:t>
                      </a:r>
                      <a:endParaRPr kumimoji="0" lang="zh-CN" altLang="zh-CN" sz="1600" b="1" u="none" strike="noStrike" kern="1200" cap="none" normalizeH="0" baseline="0" dirty="0" smtClean="0">
                        <a:ln>
                          <a:noFill/>
                        </a:ln>
                        <a:solidFill>
                          <a:schemeClr val="dk1"/>
                        </a:solidFill>
                        <a:effectLst/>
                        <a:latin typeface="+mn-lt"/>
                        <a:ea typeface="+mn-ea"/>
                        <a:cs typeface="+mn-cs"/>
                      </a:endParaRPr>
                    </a:p>
                  </a:txBody>
                  <a:tcPr marL="68580" marR="68580" marT="0"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AF1FB"/>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altLang="zh-CN" sz="1600" b="1" u="none" strike="noStrike" kern="1200" cap="none" normalizeH="0" baseline="0" dirty="0" smtClean="0">
                          <a:ln>
                            <a:noFill/>
                          </a:ln>
                          <a:solidFill>
                            <a:schemeClr val="dk1"/>
                          </a:solidFill>
                          <a:effectLst/>
                          <a:latin typeface="+mn-lt"/>
                          <a:ea typeface="+mn-ea"/>
                          <a:cs typeface="+mn-cs"/>
                        </a:rPr>
                        <a:t>border-left-color:#efcd56; </a:t>
                      </a:r>
                      <a:endParaRPr kumimoji="0" lang="zh-CN" altLang="zh-CN" sz="1600" b="1" u="none" strike="noStrike" kern="1200" cap="none" normalizeH="0" baseline="0" dirty="0" smtClean="0">
                        <a:ln>
                          <a:noFill/>
                        </a:ln>
                        <a:solidFill>
                          <a:schemeClr val="dk1"/>
                        </a:solidFill>
                        <a:effectLst/>
                        <a:latin typeface="+mn-lt"/>
                        <a:ea typeface="+mn-ea"/>
                        <a:cs typeface="+mn-cs"/>
                      </a:endParaRPr>
                    </a:p>
                  </a:txBody>
                  <a:tcPr marL="68580" marR="68580" marT="0"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AF1FB"/>
                    </a:solidFill>
                  </a:tcPr>
                </a:tc>
              </a:tr>
              <a:tr h="356235">
                <a:tc rowSpan="4">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altLang="zh-CN" sz="1600" b="1" u="none" strike="noStrike" kern="1200" cap="none" normalizeH="0" baseline="0" dirty="0" smtClean="0">
                          <a:ln>
                            <a:noFill/>
                          </a:ln>
                          <a:solidFill>
                            <a:schemeClr val="dk1"/>
                          </a:solidFill>
                          <a:effectLst/>
                          <a:latin typeface="+mn-lt"/>
                          <a:ea typeface="+mn-ea"/>
                          <a:cs typeface="+mn-cs"/>
                        </a:rPr>
                        <a:t>border-color</a:t>
                      </a:r>
                      <a:endParaRPr kumimoji="0" lang="zh-CN" altLang="zh-CN" sz="1600" b="1" u="none" strike="noStrike" kern="1200" cap="none" normalizeH="0" baseline="0" dirty="0" smtClean="0">
                        <a:ln>
                          <a:noFill/>
                        </a:ln>
                        <a:solidFill>
                          <a:schemeClr val="dk1"/>
                        </a:solidFill>
                        <a:effectLst/>
                        <a:latin typeface="+mn-lt"/>
                        <a:ea typeface="+mn-ea"/>
                        <a:cs typeface="+mn-cs"/>
                      </a:endParaRPr>
                    </a:p>
                  </a:txBody>
                  <a:tcPr marL="68580" marR="68580" marT="0"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zh-CN" altLang="zh-CN" sz="1600" b="1" u="none" strike="noStrike" kern="1200" cap="none" normalizeH="0" baseline="0" dirty="0" smtClean="0">
                          <a:ln>
                            <a:noFill/>
                          </a:ln>
                          <a:solidFill>
                            <a:schemeClr val="dk1"/>
                          </a:solidFill>
                          <a:effectLst/>
                          <a:latin typeface="+mn-lt"/>
                          <a:ea typeface="+mn-ea"/>
                          <a:cs typeface="+mn-cs"/>
                        </a:rPr>
                        <a:t>四个边框为同一颜色</a:t>
                      </a:r>
                      <a:endParaRPr kumimoji="0" lang="zh-CN" altLang="zh-CN" sz="1600" b="1" u="none" strike="noStrike" kern="1200" cap="none" normalizeH="0" baseline="0" dirty="0" smtClean="0">
                        <a:ln>
                          <a:noFill/>
                        </a:ln>
                        <a:solidFill>
                          <a:schemeClr val="dk1"/>
                        </a:solidFill>
                        <a:effectLst/>
                        <a:latin typeface="+mn-lt"/>
                        <a:ea typeface="+mn-ea"/>
                        <a:cs typeface="+mn-cs"/>
                      </a:endParaRPr>
                    </a:p>
                  </a:txBody>
                  <a:tcPr marL="68580" marR="68580" marT="0"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3E2F7"/>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altLang="zh-CN" sz="1600" b="1" u="none" strike="noStrike" kern="1200" cap="none" normalizeH="0" baseline="0" dirty="0" smtClean="0">
                          <a:ln>
                            <a:noFill/>
                          </a:ln>
                          <a:solidFill>
                            <a:schemeClr val="dk1"/>
                          </a:solidFill>
                          <a:effectLst/>
                          <a:latin typeface="+mn-lt"/>
                          <a:ea typeface="+mn-ea"/>
                          <a:cs typeface="+mn-cs"/>
                        </a:rPr>
                        <a:t>border-color:#eeff34;</a:t>
                      </a:r>
                      <a:endParaRPr kumimoji="0" lang="zh-CN" altLang="zh-CN" sz="1600" b="1" u="none" strike="noStrike" kern="1200" cap="none" normalizeH="0" baseline="0" dirty="0" smtClean="0">
                        <a:ln>
                          <a:noFill/>
                        </a:ln>
                        <a:solidFill>
                          <a:schemeClr val="dk1"/>
                        </a:solidFill>
                        <a:effectLst/>
                        <a:latin typeface="+mn-lt"/>
                        <a:ea typeface="+mn-ea"/>
                        <a:cs typeface="+mn-cs"/>
                      </a:endParaRPr>
                    </a:p>
                  </a:txBody>
                  <a:tcPr marL="68580" marR="68580" marT="0"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3E2F7"/>
                    </a:solidFill>
                  </a:tcPr>
                </a:tc>
              </a:tr>
              <a:tr h="643255">
                <a:tc vMerge="1">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zh-CN" altLang="zh-CN" sz="1600" b="1" u="none" strike="noStrike" kern="1200" cap="none" normalizeH="0" baseline="0" dirty="0" smtClean="0">
                          <a:ln>
                            <a:noFill/>
                          </a:ln>
                          <a:solidFill>
                            <a:schemeClr val="dk1"/>
                          </a:solidFill>
                          <a:effectLst/>
                          <a:latin typeface="+mn-lt"/>
                          <a:ea typeface="+mn-ea"/>
                          <a:cs typeface="+mn-cs"/>
                        </a:rPr>
                        <a:t>上、下边框颜色</a:t>
                      </a:r>
                      <a:r>
                        <a:rPr kumimoji="0" lang="zh-CN" altLang="en-US" sz="1600" b="1" u="none" strike="noStrike" kern="1200" cap="none" normalizeH="0" baseline="0" dirty="0" smtClean="0">
                          <a:ln>
                            <a:noFill/>
                          </a:ln>
                          <a:solidFill>
                            <a:schemeClr val="dk1"/>
                          </a:solidFill>
                          <a:effectLst/>
                          <a:latin typeface="+mn-lt"/>
                          <a:ea typeface="+mn-ea"/>
                          <a:cs typeface="+mn-cs"/>
                        </a:rPr>
                        <a:t>：</a:t>
                      </a:r>
                      <a:r>
                        <a:rPr kumimoji="0" lang="en-US" altLang="zh-CN" sz="1600" b="1" u="none" strike="noStrike" kern="1200" cap="none" normalizeH="0" baseline="0" dirty="0" smtClean="0">
                          <a:ln>
                            <a:noFill/>
                          </a:ln>
                          <a:solidFill>
                            <a:schemeClr val="dk1"/>
                          </a:solidFill>
                          <a:effectLst/>
                          <a:latin typeface="+mn-lt"/>
                          <a:ea typeface="+mn-ea"/>
                          <a:cs typeface="+mn-cs"/>
                        </a:rPr>
                        <a:t>#369</a:t>
                      </a:r>
                      <a:endParaRPr kumimoji="0" lang="zh-CN" altLang="zh-CN" sz="1600" b="1" u="none" strike="noStrike" kern="1200" cap="none" normalizeH="0" baseline="0" dirty="0" smtClean="0">
                        <a:ln>
                          <a:noFill/>
                        </a:ln>
                        <a:solidFill>
                          <a:schemeClr val="dk1"/>
                        </a:solidFill>
                        <a:effectLst/>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zh-CN" altLang="zh-CN" sz="1600" b="1" u="none" strike="noStrike" kern="1200" cap="none" normalizeH="0" baseline="0" dirty="0" smtClean="0">
                          <a:ln>
                            <a:noFill/>
                          </a:ln>
                          <a:solidFill>
                            <a:schemeClr val="dk1"/>
                          </a:solidFill>
                          <a:effectLst/>
                          <a:latin typeface="+mn-lt"/>
                          <a:ea typeface="+mn-ea"/>
                          <a:cs typeface="+mn-cs"/>
                        </a:rPr>
                        <a:t>左、右边框颜色</a:t>
                      </a:r>
                      <a:r>
                        <a:rPr kumimoji="0" lang="zh-CN" altLang="en-US" sz="1600" b="1" u="none" strike="noStrike" kern="1200" cap="none" normalizeH="0" baseline="0" dirty="0" smtClean="0">
                          <a:ln>
                            <a:noFill/>
                          </a:ln>
                          <a:solidFill>
                            <a:schemeClr val="dk1"/>
                          </a:solidFill>
                          <a:effectLst/>
                          <a:latin typeface="+mn-lt"/>
                          <a:ea typeface="+mn-ea"/>
                          <a:cs typeface="+mn-cs"/>
                        </a:rPr>
                        <a:t>：</a:t>
                      </a:r>
                      <a:r>
                        <a:rPr kumimoji="0" lang="en-US" altLang="zh-CN" sz="1600" b="1" u="none" strike="noStrike" kern="1200" cap="none" normalizeH="0" baseline="0" dirty="0" smtClean="0">
                          <a:ln>
                            <a:noFill/>
                          </a:ln>
                          <a:solidFill>
                            <a:schemeClr val="dk1"/>
                          </a:solidFill>
                          <a:effectLst/>
                          <a:latin typeface="+mn-lt"/>
                          <a:ea typeface="+mn-ea"/>
                          <a:cs typeface="+mn-cs"/>
                        </a:rPr>
                        <a:t>#000</a:t>
                      </a:r>
                      <a:endParaRPr kumimoji="0" lang="zh-CN" altLang="zh-CN" sz="1600" b="1" u="none" strike="noStrike" kern="1200" cap="none" normalizeH="0" baseline="0" dirty="0" smtClean="0">
                        <a:ln>
                          <a:noFill/>
                        </a:ln>
                        <a:solidFill>
                          <a:schemeClr val="dk1"/>
                        </a:solidFill>
                        <a:effectLst/>
                        <a:latin typeface="+mn-lt"/>
                        <a:ea typeface="+mn-ea"/>
                        <a:cs typeface="+mn-cs"/>
                      </a:endParaRPr>
                    </a:p>
                  </a:txBody>
                  <a:tcPr marL="68580" marR="68580" marT="0"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AF1FB"/>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altLang="zh-CN" sz="1600" b="1" u="none" strike="noStrike" kern="1200" cap="none" normalizeH="0" baseline="0" dirty="0" smtClean="0">
                          <a:ln>
                            <a:noFill/>
                          </a:ln>
                          <a:solidFill>
                            <a:schemeClr val="dk1"/>
                          </a:solidFill>
                          <a:effectLst/>
                          <a:latin typeface="+mn-lt"/>
                          <a:ea typeface="+mn-ea"/>
                          <a:cs typeface="+mn-cs"/>
                        </a:rPr>
                        <a:t>border-color:#369 #000;</a:t>
                      </a:r>
                      <a:endParaRPr kumimoji="0" lang="zh-CN" altLang="zh-CN" sz="1600" b="1" u="none" strike="noStrike" kern="1200" cap="none" normalizeH="0" baseline="0" dirty="0" smtClean="0">
                        <a:ln>
                          <a:noFill/>
                        </a:ln>
                        <a:solidFill>
                          <a:schemeClr val="dk1"/>
                        </a:solidFill>
                        <a:effectLst/>
                        <a:latin typeface="+mn-lt"/>
                        <a:ea typeface="+mn-ea"/>
                        <a:cs typeface="+mn-cs"/>
                      </a:endParaRPr>
                    </a:p>
                  </a:txBody>
                  <a:tcPr marL="68580" marR="68580" marT="0"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AF1FB"/>
                    </a:solidFill>
                  </a:tcPr>
                </a:tc>
              </a:tr>
              <a:tr h="928370">
                <a:tc vMerge="1">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zh-CN" altLang="zh-CN" sz="1600" b="1" u="none" strike="noStrike" kern="1200" cap="none" normalizeH="0" baseline="0" dirty="0" smtClean="0">
                          <a:ln>
                            <a:noFill/>
                          </a:ln>
                          <a:solidFill>
                            <a:schemeClr val="dk1"/>
                          </a:solidFill>
                          <a:effectLst/>
                          <a:latin typeface="+mn-lt"/>
                          <a:ea typeface="+mn-ea"/>
                          <a:cs typeface="+mn-cs"/>
                        </a:rPr>
                        <a:t>上边框颜色</a:t>
                      </a:r>
                      <a:r>
                        <a:rPr kumimoji="0" lang="zh-CN" altLang="en-US" sz="1600" b="1" u="none" strike="noStrike" kern="1200" cap="none" normalizeH="0" baseline="0" dirty="0" smtClean="0">
                          <a:ln>
                            <a:noFill/>
                          </a:ln>
                          <a:solidFill>
                            <a:schemeClr val="dk1"/>
                          </a:solidFill>
                          <a:effectLst/>
                          <a:latin typeface="+mn-lt"/>
                          <a:ea typeface="+mn-ea"/>
                          <a:cs typeface="+mn-cs"/>
                        </a:rPr>
                        <a:t>：</a:t>
                      </a:r>
                      <a:r>
                        <a:rPr kumimoji="0" lang="en-US" altLang="zh-CN" sz="1600" b="1" u="none" strike="noStrike" kern="1200" cap="none" normalizeH="0" baseline="0" dirty="0" smtClean="0">
                          <a:ln>
                            <a:noFill/>
                          </a:ln>
                          <a:solidFill>
                            <a:schemeClr val="dk1"/>
                          </a:solidFill>
                          <a:effectLst/>
                          <a:latin typeface="+mn-lt"/>
                          <a:ea typeface="+mn-ea"/>
                          <a:cs typeface="+mn-cs"/>
                        </a:rPr>
                        <a:t>#369</a:t>
                      </a:r>
                      <a:endParaRPr kumimoji="0" lang="zh-CN" altLang="zh-CN" sz="1600" b="1" u="none" strike="noStrike" kern="1200" cap="none" normalizeH="0" baseline="0" dirty="0" smtClean="0">
                        <a:ln>
                          <a:noFill/>
                        </a:ln>
                        <a:solidFill>
                          <a:schemeClr val="dk1"/>
                        </a:solidFill>
                        <a:effectLst/>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zh-CN" altLang="zh-CN" sz="1600" b="1" u="none" strike="noStrike" kern="1200" cap="none" normalizeH="0" baseline="0" dirty="0" smtClean="0">
                          <a:ln>
                            <a:noFill/>
                          </a:ln>
                          <a:solidFill>
                            <a:schemeClr val="dk1"/>
                          </a:solidFill>
                          <a:effectLst/>
                          <a:latin typeface="+mn-lt"/>
                          <a:ea typeface="+mn-ea"/>
                          <a:cs typeface="+mn-cs"/>
                        </a:rPr>
                        <a:t>左、右边框颜色</a:t>
                      </a:r>
                      <a:r>
                        <a:rPr kumimoji="0" lang="zh-CN" altLang="en-US" sz="1600" b="1" u="none" strike="noStrike" kern="1200" cap="none" normalizeH="0" baseline="0" dirty="0" smtClean="0">
                          <a:ln>
                            <a:noFill/>
                          </a:ln>
                          <a:solidFill>
                            <a:schemeClr val="dk1"/>
                          </a:solidFill>
                          <a:effectLst/>
                          <a:latin typeface="+mn-lt"/>
                          <a:ea typeface="+mn-ea"/>
                          <a:cs typeface="+mn-cs"/>
                        </a:rPr>
                        <a:t>：</a:t>
                      </a:r>
                      <a:r>
                        <a:rPr kumimoji="0" lang="en-US" altLang="zh-CN" sz="1600" b="1" u="none" strike="noStrike" kern="1200" cap="none" normalizeH="0" baseline="0" dirty="0" smtClean="0">
                          <a:ln>
                            <a:noFill/>
                          </a:ln>
                          <a:solidFill>
                            <a:schemeClr val="dk1"/>
                          </a:solidFill>
                          <a:effectLst/>
                          <a:latin typeface="+mn-lt"/>
                          <a:ea typeface="+mn-ea"/>
                          <a:cs typeface="+mn-cs"/>
                        </a:rPr>
                        <a:t>#000</a:t>
                      </a:r>
                      <a:endParaRPr kumimoji="0" lang="zh-CN" altLang="zh-CN" sz="1600" b="1" u="none" strike="noStrike" kern="1200" cap="none" normalizeH="0" baseline="0" dirty="0" smtClean="0">
                        <a:ln>
                          <a:noFill/>
                        </a:ln>
                        <a:solidFill>
                          <a:schemeClr val="dk1"/>
                        </a:solidFill>
                        <a:effectLst/>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zh-CN" altLang="zh-CN" sz="1600" b="1" u="none" strike="noStrike" kern="1200" cap="none" normalizeH="0" baseline="0" dirty="0" smtClean="0">
                          <a:ln>
                            <a:noFill/>
                          </a:ln>
                          <a:solidFill>
                            <a:schemeClr val="dk1"/>
                          </a:solidFill>
                          <a:effectLst/>
                          <a:latin typeface="+mn-lt"/>
                          <a:ea typeface="+mn-ea"/>
                          <a:cs typeface="+mn-cs"/>
                        </a:rPr>
                        <a:t>下边框颜色</a:t>
                      </a:r>
                      <a:r>
                        <a:rPr kumimoji="0" lang="zh-CN" altLang="en-US" sz="1600" b="1" u="none" strike="noStrike" kern="1200" cap="none" normalizeH="0" baseline="0" dirty="0" smtClean="0">
                          <a:ln>
                            <a:noFill/>
                          </a:ln>
                          <a:solidFill>
                            <a:schemeClr val="dk1"/>
                          </a:solidFill>
                          <a:effectLst/>
                          <a:latin typeface="+mn-lt"/>
                          <a:ea typeface="+mn-ea"/>
                          <a:cs typeface="+mn-cs"/>
                        </a:rPr>
                        <a:t>：</a:t>
                      </a:r>
                      <a:r>
                        <a:rPr kumimoji="0" lang="en-US" altLang="zh-CN" sz="1600" b="1" u="none" strike="noStrike" kern="1200" cap="none" normalizeH="0" baseline="0" dirty="0" smtClean="0">
                          <a:ln>
                            <a:noFill/>
                          </a:ln>
                          <a:solidFill>
                            <a:schemeClr val="dk1"/>
                          </a:solidFill>
                          <a:effectLst/>
                          <a:latin typeface="+mn-lt"/>
                          <a:ea typeface="+mn-ea"/>
                          <a:cs typeface="+mn-cs"/>
                        </a:rPr>
                        <a:t>#f00</a:t>
                      </a:r>
                      <a:endParaRPr kumimoji="0" lang="zh-CN" altLang="zh-CN" sz="1600" b="1" u="none" strike="noStrike" kern="1200" cap="none" normalizeH="0" baseline="0" dirty="0" smtClean="0">
                        <a:ln>
                          <a:noFill/>
                        </a:ln>
                        <a:solidFill>
                          <a:schemeClr val="dk1"/>
                        </a:solidFill>
                        <a:effectLst/>
                        <a:latin typeface="+mn-lt"/>
                        <a:ea typeface="+mn-ea"/>
                        <a:cs typeface="+mn-cs"/>
                      </a:endParaRPr>
                    </a:p>
                  </a:txBody>
                  <a:tcPr marL="68580" marR="68580" marT="0"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3E2F7"/>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altLang="zh-CN" sz="1600" b="1" u="none" strike="noStrike" kern="1200" cap="none" normalizeH="0" baseline="0" dirty="0" smtClean="0">
                          <a:ln>
                            <a:noFill/>
                          </a:ln>
                          <a:solidFill>
                            <a:schemeClr val="dk1"/>
                          </a:solidFill>
                          <a:effectLst/>
                          <a:latin typeface="+mn-lt"/>
                          <a:ea typeface="+mn-ea"/>
                          <a:cs typeface="+mn-cs"/>
                        </a:rPr>
                        <a:t>border-color:#369 #000 #f00;</a:t>
                      </a:r>
                      <a:endParaRPr kumimoji="0" lang="zh-CN" altLang="zh-CN" sz="1600" b="1" u="none" strike="noStrike" kern="1200" cap="none" normalizeH="0" baseline="0" dirty="0" smtClean="0">
                        <a:ln>
                          <a:noFill/>
                        </a:ln>
                        <a:solidFill>
                          <a:schemeClr val="dk1"/>
                        </a:solidFill>
                        <a:effectLst/>
                        <a:latin typeface="+mn-lt"/>
                        <a:ea typeface="+mn-ea"/>
                        <a:cs typeface="+mn-cs"/>
                      </a:endParaRPr>
                    </a:p>
                  </a:txBody>
                  <a:tcPr marL="68580" marR="68580" marT="0"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3E2F7"/>
                    </a:solidFill>
                  </a:tcPr>
                </a:tc>
              </a:tr>
              <a:tr h="643255">
                <a:tc vMerge="1">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zh-CN" altLang="zh-CN" sz="1600" b="1" u="none" strike="noStrike" kern="1200" cap="none" normalizeH="0" baseline="0" dirty="0" smtClean="0">
                          <a:ln>
                            <a:noFill/>
                          </a:ln>
                          <a:solidFill>
                            <a:schemeClr val="dk1"/>
                          </a:solidFill>
                          <a:effectLst/>
                          <a:latin typeface="+mn-lt"/>
                          <a:ea typeface="+mn-ea"/>
                          <a:cs typeface="+mn-cs"/>
                        </a:rPr>
                        <a:t>上、右、下、左边框颜色</a:t>
                      </a:r>
                      <a:r>
                        <a:rPr kumimoji="0" lang="zh-CN" altLang="en-US" sz="1600" b="1" u="none" strike="noStrike" kern="1200" cap="none" normalizeH="0" baseline="0" dirty="0" smtClean="0">
                          <a:ln>
                            <a:noFill/>
                          </a:ln>
                          <a:solidFill>
                            <a:schemeClr val="dk1"/>
                          </a:solidFill>
                          <a:effectLst/>
                          <a:latin typeface="+mn-lt"/>
                          <a:ea typeface="+mn-ea"/>
                          <a:cs typeface="+mn-cs"/>
                        </a:rPr>
                        <a:t>：</a:t>
                      </a:r>
                      <a:endParaRPr kumimoji="0" lang="en-US" altLang="zh-CN" sz="1600" b="1" u="none" strike="noStrike" kern="1200" cap="none" normalizeH="0" baseline="0" dirty="0" smtClean="0">
                        <a:ln>
                          <a:noFill/>
                        </a:ln>
                        <a:solidFill>
                          <a:schemeClr val="dk1"/>
                        </a:solidFill>
                        <a:effectLst/>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altLang="zh-CN" sz="1600" b="1" u="none" strike="noStrike" kern="1200" cap="none" normalizeH="0" baseline="0" dirty="0" smtClean="0">
                          <a:ln>
                            <a:noFill/>
                          </a:ln>
                          <a:solidFill>
                            <a:schemeClr val="dk1"/>
                          </a:solidFill>
                          <a:effectLst/>
                          <a:latin typeface="+mn-lt"/>
                          <a:ea typeface="+mn-ea"/>
                          <a:cs typeface="+mn-cs"/>
                        </a:rPr>
                        <a:t>#369</a:t>
                      </a:r>
                      <a:r>
                        <a:rPr kumimoji="0" lang="zh-CN" altLang="zh-CN" sz="1600" b="1" u="none" strike="noStrike" kern="1200" cap="none" normalizeH="0" baseline="0" dirty="0" smtClean="0">
                          <a:ln>
                            <a:noFill/>
                          </a:ln>
                          <a:solidFill>
                            <a:schemeClr val="dk1"/>
                          </a:solidFill>
                          <a:effectLst/>
                          <a:latin typeface="+mn-lt"/>
                          <a:ea typeface="+mn-ea"/>
                          <a:cs typeface="+mn-cs"/>
                        </a:rPr>
                        <a:t>、</a:t>
                      </a:r>
                      <a:r>
                        <a:rPr kumimoji="0" lang="en-US" altLang="zh-CN" sz="1600" b="1" u="none" strike="noStrike" kern="1200" cap="none" normalizeH="0" baseline="0" dirty="0" smtClean="0">
                          <a:ln>
                            <a:noFill/>
                          </a:ln>
                          <a:solidFill>
                            <a:schemeClr val="dk1"/>
                          </a:solidFill>
                          <a:effectLst/>
                          <a:latin typeface="+mn-lt"/>
                          <a:ea typeface="+mn-ea"/>
                          <a:cs typeface="+mn-cs"/>
                        </a:rPr>
                        <a:t>#000</a:t>
                      </a:r>
                      <a:r>
                        <a:rPr kumimoji="0" lang="zh-CN" altLang="zh-CN" sz="1600" b="1" u="none" strike="noStrike" kern="1200" cap="none" normalizeH="0" baseline="0" dirty="0" smtClean="0">
                          <a:ln>
                            <a:noFill/>
                          </a:ln>
                          <a:solidFill>
                            <a:schemeClr val="dk1"/>
                          </a:solidFill>
                          <a:effectLst/>
                          <a:latin typeface="+mn-lt"/>
                          <a:ea typeface="+mn-ea"/>
                          <a:cs typeface="+mn-cs"/>
                        </a:rPr>
                        <a:t>、</a:t>
                      </a:r>
                      <a:r>
                        <a:rPr kumimoji="0" lang="en-US" altLang="zh-CN" sz="1600" b="1" u="none" strike="noStrike" kern="1200" cap="none" normalizeH="0" baseline="0" dirty="0" smtClean="0">
                          <a:ln>
                            <a:noFill/>
                          </a:ln>
                          <a:solidFill>
                            <a:schemeClr val="dk1"/>
                          </a:solidFill>
                          <a:effectLst/>
                          <a:latin typeface="+mn-lt"/>
                          <a:ea typeface="+mn-ea"/>
                          <a:cs typeface="+mn-cs"/>
                        </a:rPr>
                        <a:t>#f00</a:t>
                      </a:r>
                      <a:r>
                        <a:rPr kumimoji="0" lang="zh-CN" altLang="zh-CN" sz="1600" b="1" u="none" strike="noStrike" kern="1200" cap="none" normalizeH="0" baseline="0" dirty="0" smtClean="0">
                          <a:ln>
                            <a:noFill/>
                          </a:ln>
                          <a:solidFill>
                            <a:schemeClr val="dk1"/>
                          </a:solidFill>
                          <a:effectLst/>
                          <a:latin typeface="+mn-lt"/>
                          <a:ea typeface="+mn-ea"/>
                          <a:cs typeface="+mn-cs"/>
                        </a:rPr>
                        <a:t>、</a:t>
                      </a:r>
                      <a:r>
                        <a:rPr kumimoji="0" lang="en-US" altLang="zh-CN" sz="1600" b="1" u="none" strike="noStrike" kern="1200" cap="none" normalizeH="0" baseline="0" dirty="0" smtClean="0">
                          <a:ln>
                            <a:noFill/>
                          </a:ln>
                          <a:solidFill>
                            <a:schemeClr val="dk1"/>
                          </a:solidFill>
                          <a:effectLst/>
                          <a:latin typeface="+mn-lt"/>
                          <a:ea typeface="+mn-ea"/>
                          <a:cs typeface="+mn-cs"/>
                        </a:rPr>
                        <a:t>#00f</a:t>
                      </a:r>
                      <a:endParaRPr kumimoji="0" lang="zh-CN" altLang="zh-CN" sz="1600" b="1" u="none" strike="noStrike" kern="1200" cap="none" normalizeH="0" baseline="0" dirty="0" smtClean="0">
                        <a:ln>
                          <a:noFill/>
                        </a:ln>
                        <a:solidFill>
                          <a:schemeClr val="dk1"/>
                        </a:solidFill>
                        <a:effectLst/>
                        <a:latin typeface="+mn-lt"/>
                        <a:ea typeface="+mn-ea"/>
                        <a:cs typeface="+mn-cs"/>
                      </a:endParaRPr>
                    </a:p>
                  </a:txBody>
                  <a:tcPr marL="68580" marR="68580" marT="0"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AF1FB"/>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altLang="zh-CN" sz="1600" b="1" u="none" strike="noStrike" kern="1200" cap="none" normalizeH="0" baseline="0" dirty="0" smtClean="0">
                          <a:ln>
                            <a:noFill/>
                          </a:ln>
                          <a:solidFill>
                            <a:schemeClr val="dk1"/>
                          </a:solidFill>
                          <a:effectLst/>
                          <a:latin typeface="+mn-lt"/>
                          <a:ea typeface="+mn-ea"/>
                          <a:cs typeface="+mn-cs"/>
                        </a:rPr>
                        <a:t>border-color:#369 #000 #f00 #00f;</a:t>
                      </a:r>
                      <a:endParaRPr kumimoji="0" lang="zh-CN" altLang="zh-CN" sz="1600" b="1" u="none" strike="noStrike" kern="1200" cap="none" normalizeH="0" baseline="0" dirty="0" smtClean="0">
                        <a:ln>
                          <a:noFill/>
                        </a:ln>
                        <a:solidFill>
                          <a:schemeClr val="dk1"/>
                        </a:solidFill>
                        <a:effectLst/>
                        <a:latin typeface="+mn-lt"/>
                        <a:ea typeface="+mn-ea"/>
                        <a:cs typeface="+mn-cs"/>
                      </a:endParaRPr>
                    </a:p>
                  </a:txBody>
                  <a:tcPr marL="68580" marR="68580" marT="0" marB="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AF1FB"/>
                    </a:solidFill>
                  </a:tcPr>
                </a:tc>
              </a:tr>
            </a:tbl>
          </a:graphicData>
        </a:graphic>
      </p:graphicFrame>
      <p:sp>
        <p:nvSpPr>
          <p:cNvPr id="4" name="灯片编号占位符 3"/>
          <p:cNvSpPr>
            <a:spLocks noGrp="1"/>
          </p:cNvSpPr>
          <p:nvPr>
            <p:ph type="sldNum" sz="quarter" idx="12"/>
          </p:nvPr>
        </p:nvSpPr>
        <p:spPr/>
        <p:txBody>
          <a:bodyPr/>
          <a:lstStyle/>
          <a:p>
            <a:pPr>
              <a:defRPr/>
            </a:pPr>
            <a:fld id="{839828A5-CB4B-40D8-8889-74187044184F}" type="slidenum">
              <a:rPr lang="zh-CN" altLang="en-US" smtClean="0">
                <a:latin typeface="微软雅黑" panose="020B0503020204020204" charset="-122"/>
                <a:ea typeface="微软雅黑" panose="020B0503020204020204" charset="-122"/>
              </a:rPr>
            </a:fld>
            <a:r>
              <a:rPr lang="en-US" altLang="zh-CN" smtClean="0">
                <a:latin typeface="微软雅黑" panose="020B0503020204020204" charset="-122"/>
                <a:ea typeface="微软雅黑" panose="020B0503020204020204" charset="-122"/>
              </a:rPr>
              <a:t>/44</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TAG_VERSION" val="1.0"/>
  <p:tag name="KSO_WM_TEMPLATE_CATEGORY" val="custom"/>
  <p:tag name="KSO_WM_TEMPLATE_INDEX" val="20181648"/>
</p:tagLst>
</file>

<file path=ppt/tags/tag10.xml><?xml version="1.0" encoding="utf-8"?>
<p:tagLst xmlns:p="http://schemas.openxmlformats.org/presentationml/2006/main">
  <p:tag name="GENSWF_SLIDE_TITLE" val="盒子模型相关属性"/>
  <p:tag name="GENSWF_ADVANCE_TIME" val="0.00"/>
  <p:tag name="ISPRING_SLIDE_INDENT_LEVEL" val="0"/>
  <p:tag name="ISPRING_CUSTOM_TIMING_USED" val="0"/>
</p:tagLst>
</file>

<file path=ppt/tags/tag11.xml><?xml version="1.0" encoding="utf-8"?>
<p:tagLst xmlns:p="http://schemas.openxmlformats.org/presentationml/2006/main">
  <p:tag name="GENSWF_SLIDE_TITLE" val="盒子模型概述"/>
  <p:tag name="GENSWF_ADVANCE_TIME" val="0.00"/>
  <p:tag name="ISPRING_SLIDE_INDENT_LEVEL" val="0"/>
  <p:tag name="ISPRING_CUSTOM_TIMING_USED" val="0"/>
</p:tagLst>
</file>

<file path=ppt/tags/tag12.xml><?xml version="1.0" encoding="utf-8"?>
<p:tagLst xmlns:p="http://schemas.openxmlformats.org/presentationml/2006/main">
  <p:tag name="GENSWF_SLIDE_TITLE" val="盒子模型概述"/>
  <p:tag name="GENSWF_ADVANCE_TIME" val="0.00"/>
  <p:tag name="ISPRING_SLIDE_INDENT_LEVEL" val="0"/>
  <p:tag name="ISPRING_CUSTOM_TIMING_USED" val="0"/>
</p:tagLst>
</file>

<file path=ppt/tags/tag13.xml><?xml version="1.0" encoding="utf-8"?>
<p:tagLst xmlns:p="http://schemas.openxmlformats.org/presentationml/2006/main">
  <p:tag name="GENSWF_SLIDE_TITLE" val="盒子模型概述"/>
  <p:tag name="GENSWF_ADVANCE_TIME" val="0.00"/>
  <p:tag name="ISPRING_SLIDE_INDENT_LEVEL" val="0"/>
  <p:tag name="ISPRING_CUSTOM_TIMING_USED" val="0"/>
</p:tagLst>
</file>

<file path=ppt/tags/tag14.xml><?xml version="1.0" encoding="utf-8"?>
<p:tagLst xmlns:p="http://schemas.openxmlformats.org/presentationml/2006/main">
  <p:tag name="GENSWF_SLIDE_TITLE" val="盒子模型相关属性"/>
  <p:tag name="GENSWF_ADVANCE_TIME" val="0.00"/>
  <p:tag name="ISPRING_SLIDE_INDENT_LEVEL" val="0"/>
  <p:tag name="ISPRING_CUSTOM_TIMING_USED" val="0"/>
</p:tagLst>
</file>

<file path=ppt/tags/tag15.xml><?xml version="1.0" encoding="utf-8"?>
<p:tagLst xmlns:p="http://schemas.openxmlformats.org/presentationml/2006/main">
  <p:tag name="GENSWF_SLIDE_TITLE" val="盒子模型相关属性"/>
  <p:tag name="GENSWF_ADVANCE_TIME" val="0.00"/>
  <p:tag name="ISPRING_SLIDE_INDENT_LEVEL" val="0"/>
  <p:tag name="ISPRING_CUSTOM_TIMING_USED" val="0"/>
</p:tagLst>
</file>

<file path=ppt/tags/tag16.xml><?xml version="1.0" encoding="utf-8"?>
<p:tagLst xmlns:p="http://schemas.openxmlformats.org/presentationml/2006/main">
  <p:tag name="KSO_WM_UNIT_VALUE" val="1904*3390"/>
  <p:tag name="KSO_WM_UNIT_HIGHLIGHT" val="0"/>
  <p:tag name="KSO_WM_UNIT_COMPATIBLE" val="0"/>
  <p:tag name="KSO_WM_UNIT_DIAGRAM_ISNUMVISUAL" val="0"/>
  <p:tag name="KSO_WM_UNIT_DIAGRAM_ISREFERUNIT" val="0"/>
  <p:tag name="KSO_WM_UNIT_TYPE" val="d"/>
  <p:tag name="KSO_WM_UNIT_INDEX" val="1"/>
  <p:tag name="KSO_WM_UNIT_ID" val="diagram20201475_1*d*1"/>
  <p:tag name="KSO_WM_TEMPLATE_CATEGORY" val="diagram"/>
  <p:tag name="KSO_WM_TEMPLATE_INDEX" val="20201475"/>
  <p:tag name="KSO_WM_UNIT_LAYERLEVEL" val="1"/>
  <p:tag name="KSO_WM_TAG_VERSION" val="1.0"/>
  <p:tag name="KSO_WM_BEAUTIFY_FLAG" val="#wm#"/>
</p:tagLst>
</file>

<file path=ppt/tags/tag17.xml><?xml version="1.0" encoding="utf-8"?>
<p:tagLst xmlns:p="http://schemas.openxmlformats.org/presentationml/2006/main">
  <p:tag name="KSO_WM_UNIT_ISCONTENTSTITLE" val="0"/>
  <p:tag name="KSO_WM_UNIT_PRESET_TEXT" val="微不足道的积累会产生庞大的效应"/>
  <p:tag name="KSO_WM_UNIT_NOCLEAR" val="0"/>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diagram20201475_1*a*1"/>
  <p:tag name="KSO_WM_TEMPLATE_CATEGORY" val="diagram"/>
  <p:tag name="KSO_WM_TEMPLATE_INDEX" val="20201475"/>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1475_1*i*1"/>
  <p:tag name="KSO_WM_TEMPLATE_CATEGORY" val="diagram"/>
  <p:tag name="KSO_WM_TEMPLATE_INDEX" val="20201475"/>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1475_1*i*2"/>
  <p:tag name="KSO_WM_TEMPLATE_CATEGORY" val="diagram"/>
  <p:tag name="KSO_WM_TEMPLATE_INDEX" val="20201475"/>
  <p:tag name="KSO_WM_UNIT_LAYERLEVEL" val="1"/>
  <p:tag name="KSO_WM_TAG_VERSION" val="1.0"/>
  <p:tag name="KSO_WM_BEAUTIFY_FLAG" val="#wm#"/>
</p:tagLst>
</file>

<file path=ppt/tags/tag2.xml><?xml version="1.0" encoding="utf-8"?>
<p:tagLst xmlns:p="http://schemas.openxmlformats.org/presentationml/2006/main">
  <p:tag name="KSO_WM_TAG_VERSION" val="1.0"/>
  <p:tag name="KSO_WM_TEMPLATE_CATEGORY" val="custom"/>
  <p:tag name="KSO_WM_TEMPLATE_INDEX" val="20181648"/>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1475_1*i*3"/>
  <p:tag name="KSO_WM_TEMPLATE_CATEGORY" val="diagram"/>
  <p:tag name="KSO_WM_TEMPLATE_INDEX" val="2020147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1475_1*i*4"/>
  <p:tag name="KSO_WM_TEMPLATE_CATEGORY" val="diagram"/>
  <p:tag name="KSO_WM_TEMPLATE_INDEX" val="20201475"/>
  <p:tag name="KSO_WM_UNIT_LAYERLEVEL" val="1"/>
  <p:tag name="KSO_WM_TAG_VERSION" val="1.0"/>
  <p:tag name="KSO_WM_BEAUTIFY_FLAG" val="#wm#"/>
</p:tagLst>
</file>

<file path=ppt/tags/tag22.xml><?xml version="1.0" encoding="utf-8"?>
<p:tagLst xmlns:p="http://schemas.openxmlformats.org/presentationml/2006/main">
  <p:tag name="KSO_WM_BEAUTIFY_FLAG" val="#wm#"/>
  <p:tag name="KSO_WM_TEMPLATE_CATEGORY" val="diagram"/>
  <p:tag name="KSO_WM_TEMPLATE_INDEX" val="20201475"/>
  <p:tag name="KSO_WM_SLIDE_ID" val="diagram20201475_1"/>
  <p:tag name="KSO_WM_TEMPLATE_SUBCATEGORY" val="0"/>
  <p:tag name="KSO_WM_SLIDE_TYPE" val="text"/>
  <p:tag name="KSO_WM_SLIDE_SUBTYPE" val="picTxt"/>
  <p:tag name="KSO_WM_SLIDE_ITEM_CNT" val="0"/>
  <p:tag name="KSO_WM_SLIDE_INDEX" val="1"/>
  <p:tag name="KSO_WM_SLIDE_SIZE" val="961*540"/>
  <p:tag name="KSO_WM_SLIDE_POSITION" val="0*0"/>
  <p:tag name="KSO_WM_TAG_VERSION" val="1.0"/>
  <p:tag name="KSO_WM_SLIDE_LAYOUT" val="a_d"/>
  <p:tag name="KSO_WM_SLIDE_LAYOUT_CNT" val="1_1"/>
</p:tagLst>
</file>

<file path=ppt/tags/tag23.xml><?xml version="1.0" encoding="utf-8"?>
<p:tagLst xmlns:p="http://schemas.openxmlformats.org/presentationml/2006/main">
  <p:tag name="KSO_WM_DOC_GUID" val="{dc2c3ea8-1644-4117-b97a-fdb2ad9d04be}"/>
</p:tagLst>
</file>

<file path=ppt/tags/tag3.xml><?xml version="1.0" encoding="utf-8"?>
<p:tagLst xmlns:p="http://schemas.openxmlformats.org/presentationml/2006/main">
  <p:tag name="KSO_WM_TAG_VERSION" val="1.0"/>
  <p:tag name="KSO_WM_BEAUTIFY_FLAG" val="#wm#"/>
  <p:tag name="KSO_WM_COMBINE_RELATE_SLIDE_ID" val="background20180931_1"/>
  <p:tag name="KSO_WM_TEMPLATE_CATEGORY" val="custom"/>
  <p:tag name="KSO_WM_TEMPLATE_INDEX" val="20181648"/>
  <p:tag name="KSO_WM_TEMPLATE_SUBCATEGORY" val="combine"/>
  <p:tag name="KSO_WM_TEMPLATE_THUMBS_INDEX" val="1、2、3、4、9、10、13、15"/>
</p:tagLst>
</file>

<file path=ppt/tags/tag4.xml><?xml version="1.0" encoding="utf-8"?>
<p:tagLst xmlns:p="http://schemas.openxmlformats.org/presentationml/2006/main">
  <p:tag name="KSO_WM_TEMPLATE_CATEGORY" val="custom"/>
  <p:tag name="KSO_WM_TEMPLATE_INDEX" val="20181648"/>
  <p:tag name="KSO_WM_SLIDE_MODEL_TYPE" val="cover"/>
</p:tagLst>
</file>

<file path=ppt/tags/tag5.xml><?xml version="1.0" encoding="utf-8"?>
<p:tagLst xmlns:p="http://schemas.openxmlformats.org/presentationml/2006/main">
  <p:tag name="GENSWF_SLIDE_TITLE" val="盒子模型概述"/>
  <p:tag name="GENSWF_ADVANCE_TIME" val="0.00"/>
  <p:tag name="ISPRING_SLIDE_INDENT_LEVEL" val="0"/>
  <p:tag name="ISPRING_CUSTOM_TIMING_USED" val="0"/>
</p:tagLst>
</file>

<file path=ppt/tags/tag6.xml><?xml version="1.0" encoding="utf-8"?>
<p:tagLst xmlns:p="http://schemas.openxmlformats.org/presentationml/2006/main">
  <p:tag name="GENSWF_SLIDE_TITLE" val="盒子模型概述"/>
  <p:tag name="GENSWF_ADVANCE_TIME" val="0.00"/>
  <p:tag name="ISPRING_SLIDE_INDENT_LEVEL" val="0"/>
  <p:tag name="ISPRING_CUSTOM_TIMING_USED" val="0"/>
</p:tagLst>
</file>

<file path=ppt/tags/tag7.xml><?xml version="1.0" encoding="utf-8"?>
<p:tagLst xmlns:p="http://schemas.openxmlformats.org/presentationml/2006/main">
  <p:tag name="GENSWF_SLIDE_TITLE" val="盒子模型相关属性"/>
  <p:tag name="GENSWF_ADVANCE_TIME" val="0.00"/>
  <p:tag name="ISPRING_SLIDE_INDENT_LEVEL" val="0"/>
  <p:tag name="ISPRING_CUSTOM_TIMING_USED" val="0"/>
</p:tagLst>
</file>

<file path=ppt/tags/tag8.xml><?xml version="1.0" encoding="utf-8"?>
<p:tagLst xmlns:p="http://schemas.openxmlformats.org/presentationml/2006/main">
  <p:tag name="GENSWF_SLIDE_TITLE" val="盒子模型相关属性"/>
  <p:tag name="GENSWF_ADVANCE_TIME" val="0.00"/>
  <p:tag name="ISPRING_SLIDE_INDENT_LEVEL" val="0"/>
  <p:tag name="ISPRING_CUSTOM_TIMING_USED" val="0"/>
</p:tagLst>
</file>

<file path=ppt/tags/tag9.xml><?xml version="1.0" encoding="utf-8"?>
<p:tagLst xmlns:p="http://schemas.openxmlformats.org/presentationml/2006/main">
  <p:tag name="GENSWF_SLIDE_TITLE" val="盒子模型相关属性"/>
  <p:tag name="GENSWF_ADVANCE_TIME" val="0.00"/>
  <p:tag name="ISPRING_SLIDE_INDENT_LEVEL" val="0"/>
  <p:tag name="ISPRING_CUSTOM_TIMING_USED" val="0"/>
</p:tagLst>
</file>

<file path=ppt/theme/theme1.xml><?xml version="1.0" encoding="utf-8"?>
<a:theme xmlns:a="http://schemas.openxmlformats.org/drawingml/2006/main" name="自定义设计方案">
  <a:themeElements>
    <a:clrScheme name="自定义 48">
      <a:dk1>
        <a:srgbClr val="000000"/>
      </a:dk1>
      <a:lt1>
        <a:srgbClr val="FFFFFF"/>
      </a:lt1>
      <a:dk2>
        <a:srgbClr val="44546A"/>
      </a:dk2>
      <a:lt2>
        <a:srgbClr val="E7E6E6"/>
      </a:lt2>
      <a:accent1>
        <a:srgbClr val="5B9BD5"/>
      </a:accent1>
      <a:accent2>
        <a:srgbClr val="ED7D31"/>
      </a:accent2>
      <a:accent3>
        <a:srgbClr val="FFFFFF"/>
      </a:accent3>
      <a:accent4>
        <a:srgbClr val="FFC000"/>
      </a:accent4>
      <a:accent5>
        <a:srgbClr val="000000"/>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6199</Words>
  <Application>WPS 演示</Application>
  <PresentationFormat>宽屏</PresentationFormat>
  <Paragraphs>846</Paragraphs>
  <Slides>44</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44</vt:i4>
      </vt:variant>
    </vt:vector>
  </HeadingPairs>
  <TitlesOfParts>
    <vt:vector size="56" baseType="lpstr">
      <vt:lpstr>Arial</vt:lpstr>
      <vt:lpstr>宋体</vt:lpstr>
      <vt:lpstr>Wingdings</vt:lpstr>
      <vt:lpstr>微软雅黑</vt:lpstr>
      <vt:lpstr>Wingdings</vt:lpstr>
      <vt:lpstr>Calibri</vt:lpstr>
      <vt:lpstr>黑体</vt:lpstr>
      <vt:lpstr>Arial Unicode MS</vt:lpstr>
      <vt:lpstr>Times New Roman</vt:lpstr>
      <vt:lpstr>Arial</vt:lpstr>
      <vt:lpstr>仿宋</vt:lpstr>
      <vt:lpstr>自定义设计方案</vt:lpstr>
      <vt:lpstr>盒子模型</vt:lpstr>
      <vt:lpstr>复习检查</vt:lpstr>
      <vt:lpstr>预习检查</vt:lpstr>
      <vt:lpstr>本章任务</vt:lpstr>
      <vt:lpstr>本章目标</vt:lpstr>
      <vt:lpstr>什么是盒子模型</vt:lpstr>
      <vt:lpstr>PowerPoint 演示文稿</vt:lpstr>
      <vt:lpstr>PowerPoint 演示文稿</vt:lpstr>
      <vt:lpstr>边框</vt:lpstr>
      <vt:lpstr>边框粗细</vt:lpstr>
      <vt:lpstr>边框样式</vt:lpstr>
      <vt:lpstr>border简写</vt:lpstr>
      <vt:lpstr>外边距</vt:lpstr>
      <vt:lpstr>PowerPoint 演示文稿</vt:lpstr>
      <vt:lpstr>外边距的妙用</vt:lpstr>
      <vt:lpstr>PowerPoint 演示文稿</vt:lpstr>
      <vt:lpstr>内边距 </vt:lpstr>
      <vt:lpstr>PowerPoint 演示文稿</vt:lpstr>
      <vt:lpstr>PowerPoint 演示文稿</vt:lpstr>
      <vt:lpstr>PowerPoint 演示文稿</vt:lpstr>
      <vt:lpstr>PowerPoint 演示文稿</vt:lpstr>
      <vt:lpstr>盒子型模的尺寸</vt:lpstr>
      <vt:lpstr>PowerPoint 演示文稿</vt:lpstr>
      <vt:lpstr>box-sizing2-1</vt:lpstr>
      <vt:lpstr>box-sizing2-2 </vt:lpstr>
      <vt:lpstr>学员操作—北大青鸟课程导航2-1</vt:lpstr>
      <vt:lpstr>学员操作—北大青鸟课程导航2-2</vt:lpstr>
      <vt:lpstr>学员操作—制作京东快报页面</vt:lpstr>
      <vt:lpstr>共性问题集中讲解</vt:lpstr>
      <vt:lpstr>圆角边框</vt:lpstr>
      <vt:lpstr>  使用border-radius制作特殊图形3-1</vt:lpstr>
      <vt:lpstr>  使用border-radius制作特殊图形3-2</vt:lpstr>
      <vt:lpstr>  使用border-radius制作特殊图形3-3</vt:lpstr>
      <vt:lpstr>学员操作—彩妆热卖产品列表2-1</vt:lpstr>
      <vt:lpstr>学员操作—彩妆热卖产品列表2-2</vt:lpstr>
      <vt:lpstr>共性问题集中讲解</vt:lpstr>
      <vt:lpstr>PowerPoint 演示文稿</vt:lpstr>
      <vt:lpstr>盒子阴影</vt:lpstr>
      <vt:lpstr>学员操作—制作爱奇异视频播放列表2-1</vt:lpstr>
      <vt:lpstr>学员操作—制作爱奇异视频播放列表2-2</vt:lpstr>
      <vt:lpstr>共性问题集中讲解</vt:lpstr>
      <vt:lpstr>总结</vt:lpstr>
      <vt:lpstr>作业</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wengg</dc:creator>
  <cp:lastModifiedBy>故里♛</cp:lastModifiedBy>
  <cp:revision>40</cp:revision>
  <dcterms:created xsi:type="dcterms:W3CDTF">2019-06-17T03:55:00Z</dcterms:created>
  <dcterms:modified xsi:type="dcterms:W3CDTF">2019-08-16T09:06:27Z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